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9" r:id="rId3"/>
    <p:sldId id="275" r:id="rId4"/>
    <p:sldId id="294" r:id="rId5"/>
    <p:sldId id="292" r:id="rId6"/>
    <p:sldId id="293" r:id="rId7"/>
    <p:sldId id="271" r:id="rId8"/>
    <p:sldId id="290" r:id="rId9"/>
    <p:sldId id="280" r:id="rId10"/>
    <p:sldId id="272" r:id="rId11"/>
    <p:sldId id="289" r:id="rId12"/>
    <p:sldId id="284" r:id="rId13"/>
    <p:sldId id="285" r:id="rId14"/>
    <p:sldId id="286" r:id="rId15"/>
    <p:sldId id="287" r:id="rId16"/>
    <p:sldId id="257" r:id="rId17"/>
    <p:sldId id="258" r:id="rId18"/>
    <p:sldId id="259" r:id="rId19"/>
    <p:sldId id="281" r:id="rId20"/>
    <p:sldId id="260" r:id="rId21"/>
    <p:sldId id="261" r:id="rId22"/>
    <p:sldId id="262" r:id="rId23"/>
    <p:sldId id="263" r:id="rId24"/>
    <p:sldId id="264" r:id="rId25"/>
    <p:sldId id="295" r:id="rId26"/>
    <p:sldId id="278" r:id="rId27"/>
    <p:sldId id="279" r:id="rId28"/>
    <p:sldId id="298" r:id="rId29"/>
    <p:sldId id="266" r:id="rId30"/>
    <p:sldId id="267" r:id="rId31"/>
    <p:sldId id="276" r:id="rId32"/>
    <p:sldId id="300" r:id="rId33"/>
    <p:sldId id="301" r:id="rId34"/>
    <p:sldId id="302" r:id="rId35"/>
    <p:sldId id="303" r:id="rId36"/>
    <p:sldId id="268" r:id="rId37"/>
    <p:sldId id="274"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3930"/>
    <a:srgbClr val="444B8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88314" autoAdjust="0"/>
  </p:normalViewPr>
  <p:slideViewPr>
    <p:cSldViewPr snapToGrid="0">
      <p:cViewPr varScale="1">
        <p:scale>
          <a:sx n="68" d="100"/>
          <a:sy n="68" d="100"/>
        </p:scale>
        <p:origin x="348" y="6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8AA7C-ECC3-44EE-86F8-6B664C4DC5B9}"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003C5-0F92-45A3-AF7A-25F1C7158279}" type="slidenum">
              <a:rPr lang="en-US" smtClean="0"/>
              <a:t>‹#›</a:t>
            </a:fld>
            <a:endParaRPr lang="en-US"/>
          </a:p>
        </p:txBody>
      </p:sp>
    </p:spTree>
    <p:extLst>
      <p:ext uri="{BB962C8B-B14F-4D97-AF65-F5344CB8AC3E}">
        <p14:creationId xmlns:p14="http://schemas.microsoft.com/office/powerpoint/2010/main" val="300252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2"/>
              </a:solidFill>
              <a:latin typeface="Adobe Gothic Std B" panose="020B0800000000000000" pitchFamily="34" charset="-128"/>
              <a:ea typeface="Adobe Gothic Std B" panose="020B0800000000000000" pitchFamily="34" charset="-128"/>
              <a:cs typeface="+mn-cs"/>
            </a:endParaRPr>
          </a:p>
        </p:txBody>
      </p:sp>
      <p:sp>
        <p:nvSpPr>
          <p:cNvPr id="4" name="Slide Number Placeholder 3"/>
          <p:cNvSpPr>
            <a:spLocks noGrp="1"/>
          </p:cNvSpPr>
          <p:nvPr>
            <p:ph type="sldNum" sz="quarter" idx="10"/>
          </p:nvPr>
        </p:nvSpPr>
        <p:spPr/>
        <p:txBody>
          <a:bodyPr/>
          <a:lstStyle/>
          <a:p>
            <a:fld id="{637003C5-0F92-45A3-AF7A-25F1C7158279}" type="slidenum">
              <a:rPr lang="en-US" smtClean="0"/>
              <a:t>1</a:t>
            </a:fld>
            <a:endParaRPr lang="en-US"/>
          </a:p>
        </p:txBody>
      </p:sp>
    </p:spTree>
    <p:extLst>
      <p:ext uri="{BB962C8B-B14F-4D97-AF65-F5344CB8AC3E}">
        <p14:creationId xmlns:p14="http://schemas.microsoft.com/office/powerpoint/2010/main" val="1437224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know there are different disease models for the genetic variants:</a:t>
            </a:r>
            <a:r>
              <a:rPr lang="en-US" baseline="0" dirty="0" smtClean="0"/>
              <a:t> such as multiplicative, additive, recessive, dominant. Meanwhile, we have different statistic strategy to identify the associated variants for these different disease model. </a:t>
            </a:r>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11</a:t>
            </a:fld>
            <a:endParaRPr lang="en-US"/>
          </a:p>
        </p:txBody>
      </p:sp>
    </p:spTree>
    <p:extLst>
      <p:ext uri="{BB962C8B-B14F-4D97-AF65-F5344CB8AC3E}">
        <p14:creationId xmlns:p14="http://schemas.microsoft.com/office/powerpoint/2010/main" val="3151163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13</a:t>
            </a:fld>
            <a:endParaRPr lang="en-US"/>
          </a:p>
        </p:txBody>
      </p:sp>
    </p:spTree>
    <p:extLst>
      <p:ext uri="{BB962C8B-B14F-4D97-AF65-F5344CB8AC3E}">
        <p14:creationId xmlns:p14="http://schemas.microsoft.com/office/powerpoint/2010/main" val="3400640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15</a:t>
            </a:fld>
            <a:endParaRPr lang="en-US"/>
          </a:p>
        </p:txBody>
      </p:sp>
    </p:spTree>
    <p:extLst>
      <p:ext uri="{BB962C8B-B14F-4D97-AF65-F5344CB8AC3E}">
        <p14:creationId xmlns:p14="http://schemas.microsoft.com/office/powerpoint/2010/main" val="465479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17</a:t>
            </a:fld>
            <a:endParaRPr lang="en-US"/>
          </a:p>
        </p:txBody>
      </p:sp>
    </p:spTree>
    <p:extLst>
      <p:ext uri="{BB962C8B-B14F-4D97-AF65-F5344CB8AC3E}">
        <p14:creationId xmlns:p14="http://schemas.microsoft.com/office/powerpoint/2010/main" val="3666047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19</a:t>
            </a:fld>
            <a:endParaRPr lang="en-US"/>
          </a:p>
        </p:txBody>
      </p:sp>
    </p:spTree>
    <p:extLst>
      <p:ext uri="{BB962C8B-B14F-4D97-AF65-F5344CB8AC3E}">
        <p14:creationId xmlns:p14="http://schemas.microsoft.com/office/powerpoint/2010/main" val="2865337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20</a:t>
            </a:fld>
            <a:endParaRPr lang="en-US"/>
          </a:p>
        </p:txBody>
      </p:sp>
    </p:spTree>
    <p:extLst>
      <p:ext uri="{BB962C8B-B14F-4D97-AF65-F5344CB8AC3E}">
        <p14:creationId xmlns:p14="http://schemas.microsoft.com/office/powerpoint/2010/main" val="165542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选择了肝脏（铁调控主要器官）、肠（铁吸收主要器官）。选用了</a:t>
            </a:r>
            <a:r>
              <a:rPr lang="en-US" altLang="zh-CN" sz="1200" kern="1200" dirty="0" smtClean="0">
                <a:solidFill>
                  <a:schemeClr val="tx1"/>
                </a:solidFill>
                <a:effectLst/>
                <a:latin typeface="+mn-lt"/>
                <a:ea typeface="+mn-ea"/>
                <a:cs typeface="+mn-cs"/>
              </a:rPr>
              <a:t>HepG2 </a:t>
            </a:r>
            <a:r>
              <a:rPr lang="zh-CN" altLang="zh-CN" sz="1200" kern="1200" dirty="0" smtClean="0">
                <a:solidFill>
                  <a:schemeClr val="tx1"/>
                </a:solidFill>
                <a:effectLst/>
                <a:latin typeface="+mn-lt"/>
                <a:ea typeface="+mn-ea"/>
                <a:cs typeface="+mn-cs"/>
              </a:rPr>
              <a:t>（肝细胞癌细胞）、</a:t>
            </a:r>
            <a:r>
              <a:rPr lang="en-US" altLang="zh-CN" sz="1200" kern="1200" dirty="0" smtClean="0">
                <a:solidFill>
                  <a:schemeClr val="tx1"/>
                </a:solidFill>
                <a:effectLst/>
                <a:latin typeface="+mn-lt"/>
                <a:ea typeface="+mn-ea"/>
                <a:cs typeface="+mn-cs"/>
              </a:rPr>
              <a:t>HCT8</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HCT116</a:t>
            </a:r>
            <a:r>
              <a:rPr lang="zh-CN" altLang="zh-CN" sz="1200" kern="1200" dirty="0" smtClean="0">
                <a:solidFill>
                  <a:schemeClr val="tx1"/>
                </a:solidFill>
                <a:effectLst/>
                <a:latin typeface="+mn-lt"/>
                <a:ea typeface="+mn-ea"/>
                <a:cs typeface="+mn-cs"/>
              </a:rPr>
              <a:t>（结肠癌细胞）、</a:t>
            </a:r>
            <a:r>
              <a:rPr lang="en-US" altLang="zh-CN" sz="1200" kern="1200" dirty="0" smtClean="0">
                <a:solidFill>
                  <a:schemeClr val="tx1"/>
                </a:solidFill>
                <a:effectLst/>
                <a:latin typeface="+mn-lt"/>
                <a:ea typeface="+mn-ea"/>
                <a:cs typeface="+mn-cs"/>
              </a:rPr>
              <a:t>786-O</a:t>
            </a:r>
            <a:r>
              <a:rPr lang="zh-CN" altLang="zh-CN" sz="1200" kern="1200" dirty="0" smtClean="0">
                <a:solidFill>
                  <a:schemeClr val="tx1"/>
                </a:solidFill>
                <a:effectLst/>
                <a:latin typeface="+mn-lt"/>
                <a:ea typeface="+mn-ea"/>
                <a:cs typeface="+mn-cs"/>
              </a:rPr>
              <a:t>（肾癌细胞）等细胞中进行了分子生物学实验。通过</a:t>
            </a:r>
            <a:r>
              <a:rPr lang="en-US" altLang="zh-CN" sz="1200" kern="1200" dirty="0" smtClean="0">
                <a:solidFill>
                  <a:schemeClr val="tx1"/>
                </a:solidFill>
                <a:effectLst/>
                <a:latin typeface="+mn-lt"/>
                <a:ea typeface="+mn-ea"/>
                <a:cs typeface="+mn-cs"/>
              </a:rPr>
              <a:t>FAC</a:t>
            </a:r>
            <a:r>
              <a:rPr lang="zh-CN" altLang="en-US" sz="1200" kern="1200" dirty="0" smtClean="0">
                <a:solidFill>
                  <a:schemeClr val="tx1"/>
                </a:solidFill>
                <a:effectLst/>
                <a:latin typeface="+mn-lt"/>
                <a:ea typeface="+mn-ea"/>
                <a:cs typeface="+mn-cs"/>
              </a:rPr>
              <a:t>（柠檬酸铁胺）</a:t>
            </a:r>
            <a:r>
              <a:rPr lang="zh-CN" altLang="zh-CN" sz="1200" kern="1200" dirty="0" smtClean="0">
                <a:solidFill>
                  <a:schemeClr val="tx1"/>
                </a:solidFill>
                <a:effectLst/>
                <a:latin typeface="+mn-lt"/>
                <a:ea typeface="+mn-ea"/>
                <a:cs typeface="+mn-cs"/>
              </a:rPr>
              <a:t>构建高铁细胞模型，发现外源</a:t>
            </a:r>
            <a:r>
              <a:rPr lang="en-US" altLang="zh-CN" sz="1200" kern="1200" dirty="0" smtClean="0">
                <a:solidFill>
                  <a:schemeClr val="tx1"/>
                </a:solidFill>
                <a:effectLst/>
                <a:latin typeface="+mn-lt"/>
                <a:ea typeface="+mn-ea"/>
                <a:cs typeface="+mn-cs"/>
              </a:rPr>
              <a:t>FGF6</a:t>
            </a:r>
            <a:r>
              <a:rPr lang="zh-CN" altLang="zh-CN" sz="1200" kern="1200" dirty="0" smtClean="0">
                <a:solidFill>
                  <a:schemeClr val="tx1"/>
                </a:solidFill>
                <a:effectLst/>
                <a:latin typeface="+mn-lt"/>
                <a:ea typeface="+mn-ea"/>
                <a:cs typeface="+mn-cs"/>
              </a:rPr>
              <a:t>活性蛋白处理可显著降低</a:t>
            </a:r>
            <a:r>
              <a:rPr lang="en-US" altLang="zh-CN" sz="1200" kern="1200" dirty="0" smtClean="0">
                <a:solidFill>
                  <a:schemeClr val="tx1"/>
                </a:solidFill>
                <a:effectLst/>
                <a:latin typeface="+mn-lt"/>
                <a:ea typeface="+mn-ea"/>
                <a:cs typeface="+mn-cs"/>
              </a:rPr>
              <a:t>HepG2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HCT8</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HCT116</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786-O</a:t>
            </a:r>
            <a:r>
              <a:rPr lang="zh-CN" altLang="zh-CN" sz="1200" kern="1200" dirty="0" smtClean="0">
                <a:solidFill>
                  <a:schemeClr val="tx1"/>
                </a:solidFill>
                <a:effectLst/>
                <a:latin typeface="+mn-lt"/>
                <a:ea typeface="+mn-ea"/>
                <a:cs typeface="+mn-cs"/>
              </a:rPr>
              <a:t>细胞中铁离子的含量（图</a:t>
            </a:r>
            <a:r>
              <a:rPr lang="en-US" altLang="zh-CN" sz="1200" kern="1200" dirty="0" smtClean="0">
                <a:solidFill>
                  <a:schemeClr val="tx1"/>
                </a:solidFill>
                <a:effectLst/>
                <a:latin typeface="+mn-lt"/>
                <a:ea typeface="+mn-ea"/>
                <a:cs typeface="+mn-cs"/>
              </a:rPr>
              <a:t>2-1-9</a:t>
            </a:r>
            <a:r>
              <a:rPr lang="zh-CN" altLang="zh-CN" sz="1200" kern="1200" dirty="0" smtClean="0">
                <a:solidFill>
                  <a:schemeClr val="tx1"/>
                </a:solidFill>
                <a:effectLst/>
                <a:latin typeface="+mn-lt"/>
                <a:ea typeface="+mn-ea"/>
                <a:cs typeface="+mn-cs"/>
              </a:rPr>
              <a:t>），且具剂量依赖性。</a:t>
            </a:r>
            <a:r>
              <a:rPr lang="zh-CN" altLang="en-US" sz="1200" kern="1200" dirty="0" smtClean="0">
                <a:solidFill>
                  <a:schemeClr val="tx1"/>
                </a:solidFill>
                <a:effectLst/>
                <a:latin typeface="+mn-lt"/>
                <a:ea typeface="+mn-ea"/>
                <a:cs typeface="+mn-cs"/>
              </a:rPr>
              <a:t>检测铁离子含量的方法为菲啰嗪法。</a:t>
            </a:r>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21</a:t>
            </a:fld>
            <a:endParaRPr lang="en-US"/>
          </a:p>
        </p:txBody>
      </p:sp>
    </p:spTree>
    <p:extLst>
      <p:ext uri="{BB962C8B-B14F-4D97-AF65-F5344CB8AC3E}">
        <p14:creationId xmlns:p14="http://schemas.microsoft.com/office/powerpoint/2010/main" val="61410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Real-time PCR </a:t>
            </a:r>
            <a:r>
              <a:rPr lang="zh-CN" altLang="zh-CN" sz="1200" kern="1200" dirty="0" smtClean="0">
                <a:solidFill>
                  <a:schemeClr val="tx1"/>
                </a:solidFill>
                <a:effectLst/>
                <a:latin typeface="+mn-lt"/>
                <a:ea typeface="+mn-ea"/>
                <a:cs typeface="+mn-cs"/>
              </a:rPr>
              <a:t>结果显示，</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HepG2</a:t>
            </a:r>
            <a:r>
              <a:rPr lang="zh-CN" altLang="en-US" sz="1200" kern="1200" dirty="0" smtClean="0">
                <a:solidFill>
                  <a:schemeClr val="tx1"/>
                </a:solidFill>
                <a:effectLst/>
                <a:latin typeface="+mn-lt"/>
                <a:ea typeface="+mn-ea"/>
                <a:cs typeface="+mn-cs"/>
              </a:rPr>
              <a:t>细胞中，</a:t>
            </a:r>
            <a:r>
              <a:rPr lang="en-US" altLang="zh-CN" sz="1200" i="0" kern="1200" dirty="0" smtClean="0">
                <a:solidFill>
                  <a:schemeClr val="tx1"/>
                </a:solidFill>
                <a:effectLst/>
                <a:latin typeface="+mn-lt"/>
                <a:ea typeface="+mn-ea"/>
                <a:cs typeface="+mn-cs"/>
              </a:rPr>
              <a:t>FGF6</a:t>
            </a:r>
            <a:r>
              <a:rPr lang="zh-CN" altLang="en-US" sz="1200" i="0" kern="1200" dirty="0" smtClean="0">
                <a:solidFill>
                  <a:schemeClr val="tx1"/>
                </a:solidFill>
                <a:effectLst/>
                <a:latin typeface="+mn-lt"/>
                <a:ea typeface="+mn-ea"/>
                <a:cs typeface="+mn-cs"/>
              </a:rPr>
              <a:t>的活性蛋白和过表达</a:t>
            </a:r>
            <a:r>
              <a:rPr lang="zh-CN" altLang="zh-CN" sz="1200" kern="1200" dirty="0" smtClean="0">
                <a:solidFill>
                  <a:schemeClr val="tx1"/>
                </a:solidFill>
                <a:effectLst/>
                <a:latin typeface="+mn-lt"/>
                <a:ea typeface="+mn-ea"/>
                <a:cs typeface="+mn-cs"/>
              </a:rPr>
              <a:t>可显著上调铁代谢</a:t>
            </a:r>
            <a:r>
              <a:rPr lang="zh-CN" altLang="en-US" sz="1200" kern="1200" dirty="0" smtClean="0">
                <a:solidFill>
                  <a:schemeClr val="tx1"/>
                </a:solidFill>
                <a:effectLst/>
                <a:latin typeface="+mn-lt"/>
                <a:ea typeface="+mn-ea"/>
                <a:cs typeface="+mn-cs"/>
              </a:rPr>
              <a:t>内稳态关键基因</a:t>
            </a:r>
            <a:r>
              <a:rPr lang="en-US" altLang="zh-CN" sz="1200" kern="1200" dirty="0" smtClean="0">
                <a:solidFill>
                  <a:schemeClr val="tx1"/>
                </a:solidFill>
                <a:effectLst/>
                <a:latin typeface="+mn-lt"/>
                <a:ea typeface="+mn-ea"/>
                <a:cs typeface="+mn-cs"/>
              </a:rPr>
              <a:t>HAMP</a:t>
            </a:r>
            <a:r>
              <a:rPr lang="zh-CN" altLang="en-US" sz="1200" kern="1200" dirty="0" smtClean="0">
                <a:solidFill>
                  <a:schemeClr val="tx1"/>
                </a:solidFill>
                <a:effectLst/>
                <a:latin typeface="+mn-lt"/>
                <a:ea typeface="+mn-ea"/>
                <a:cs typeface="+mn-cs"/>
              </a:rPr>
              <a:t>的表达，另外也可调控</a:t>
            </a:r>
            <a:r>
              <a:rPr lang="zh-CN" altLang="zh-CN" sz="1200" kern="1200" dirty="0" smtClean="0">
                <a:solidFill>
                  <a:schemeClr val="tx1"/>
                </a:solidFill>
                <a:effectLst/>
                <a:latin typeface="+mn-lt"/>
                <a:ea typeface="+mn-ea"/>
                <a:cs typeface="+mn-cs"/>
              </a:rPr>
              <a:t>相关基因</a:t>
            </a:r>
            <a:r>
              <a:rPr lang="en-US" altLang="zh-CN" sz="1200" i="1" kern="1200" dirty="0" smtClean="0">
                <a:solidFill>
                  <a:schemeClr val="tx1"/>
                </a:solidFill>
                <a:effectLst/>
                <a:latin typeface="+mn-lt"/>
                <a:ea typeface="+mn-ea"/>
                <a:cs typeface="+mn-cs"/>
              </a:rPr>
              <a:t>HAMP</a:t>
            </a:r>
            <a:r>
              <a:rPr lang="zh-CN"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HDAC2</a:t>
            </a:r>
            <a:r>
              <a:rPr lang="zh-CN" altLang="zh-CN" sz="1200" kern="1200" dirty="0" smtClean="0">
                <a:solidFill>
                  <a:schemeClr val="tx1"/>
                </a:solidFill>
                <a:effectLst/>
                <a:latin typeface="+mn-lt"/>
                <a:ea typeface="+mn-ea"/>
                <a:cs typeface="+mn-cs"/>
              </a:rPr>
              <a:t>及</a:t>
            </a:r>
            <a:r>
              <a:rPr lang="en-US" altLang="zh-CN" sz="1200" i="1" kern="1200" dirty="0" smtClean="0">
                <a:solidFill>
                  <a:schemeClr val="tx1"/>
                </a:solidFill>
                <a:effectLst/>
                <a:latin typeface="+mn-lt"/>
                <a:ea typeface="+mn-ea"/>
                <a:cs typeface="+mn-cs"/>
              </a:rPr>
              <a:t>HMOX1</a:t>
            </a:r>
            <a:r>
              <a:rPr lang="zh-CN" altLang="zh-CN" sz="1200" kern="1200" dirty="0" smtClean="0">
                <a:solidFill>
                  <a:schemeClr val="tx1"/>
                </a:solidFill>
                <a:effectLst/>
                <a:latin typeface="+mn-lt"/>
                <a:ea typeface="+mn-ea"/>
                <a:cs typeface="+mn-cs"/>
              </a:rPr>
              <a:t>的表达</a:t>
            </a:r>
            <a:r>
              <a:rPr lang="en-US"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637003C5-0F92-45A3-AF7A-25F1C7158279}" type="slidenum">
              <a:rPr lang="en-US" smtClean="0"/>
              <a:t>22</a:t>
            </a:fld>
            <a:endParaRPr lang="en-US"/>
          </a:p>
        </p:txBody>
      </p:sp>
    </p:spTree>
    <p:extLst>
      <p:ext uri="{BB962C8B-B14F-4D97-AF65-F5344CB8AC3E}">
        <p14:creationId xmlns:p14="http://schemas.microsoft.com/office/powerpoint/2010/main" val="114892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M1</a:t>
            </a:r>
            <a:r>
              <a:rPr lang="zh-CN" altLang="zh-CN" sz="1200" kern="1200" dirty="0" smtClean="0">
                <a:solidFill>
                  <a:schemeClr val="tx1"/>
                </a:solidFill>
                <a:effectLst/>
                <a:latin typeface="+mn-lt"/>
                <a:ea typeface="+mn-ea"/>
                <a:cs typeface="+mn-cs"/>
              </a:rPr>
              <a:t>突变位点位于该基因的侧翼区，由谷氨酸变为终止密码子。</a:t>
            </a:r>
            <a:r>
              <a:rPr lang="en-US" altLang="zh-CN" sz="1200" kern="1200" dirty="0" smtClean="0">
                <a:solidFill>
                  <a:schemeClr val="tx1"/>
                </a:solidFill>
                <a:effectLst/>
                <a:latin typeface="+mn-lt"/>
                <a:ea typeface="+mn-ea"/>
                <a:cs typeface="+mn-cs"/>
              </a:rPr>
              <a:t>M2</a:t>
            </a:r>
            <a:r>
              <a:rPr lang="zh-CN" altLang="zh-CN" sz="1200" kern="1200" dirty="0" smtClean="0">
                <a:solidFill>
                  <a:schemeClr val="tx1"/>
                </a:solidFill>
                <a:effectLst/>
                <a:latin typeface="+mn-lt"/>
                <a:ea typeface="+mn-ea"/>
                <a:cs typeface="+mn-cs"/>
              </a:rPr>
              <a:t>突变位点位于该基因的侧翼区，由天冬氨酸变为缬氨酸。</a:t>
            </a:r>
            <a:r>
              <a:rPr lang="en-US" altLang="zh-CN" sz="1200" kern="1200" dirty="0" smtClean="0">
                <a:solidFill>
                  <a:schemeClr val="tx1"/>
                </a:solidFill>
                <a:effectLst/>
                <a:latin typeface="+mn-lt"/>
                <a:ea typeface="+mn-ea"/>
                <a:cs typeface="+mn-cs"/>
              </a:rPr>
              <a:t>M3</a:t>
            </a:r>
            <a:r>
              <a:rPr lang="zh-CN" altLang="zh-CN" sz="1200" kern="1200" dirty="0" smtClean="0">
                <a:solidFill>
                  <a:schemeClr val="tx1"/>
                </a:solidFill>
                <a:effectLst/>
                <a:latin typeface="+mn-lt"/>
                <a:ea typeface="+mn-ea"/>
                <a:cs typeface="+mn-cs"/>
              </a:rPr>
              <a:t>突变位点位于该基因的肝</a:t>
            </a:r>
            <a:r>
              <a:rPr lang="zh-CN" altLang="en-US" sz="1200" kern="1200" dirty="0" smtClean="0">
                <a:solidFill>
                  <a:schemeClr val="tx1"/>
                </a:solidFill>
                <a:effectLst/>
                <a:latin typeface="+mn-lt"/>
                <a:ea typeface="+mn-ea"/>
                <a:cs typeface="+mn-cs"/>
              </a:rPr>
              <a:t>素</a:t>
            </a:r>
            <a:r>
              <a:rPr lang="zh-CN" altLang="zh-CN" sz="1200" kern="1200" dirty="0" smtClean="0">
                <a:solidFill>
                  <a:schemeClr val="tx1"/>
                </a:solidFill>
                <a:effectLst/>
                <a:latin typeface="+mn-lt"/>
                <a:ea typeface="+mn-ea"/>
                <a:cs typeface="+mn-cs"/>
              </a:rPr>
              <a:t>结合区，由精氨酸变为谷氨酰胺。</a:t>
            </a:r>
          </a:p>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23</a:t>
            </a:fld>
            <a:endParaRPr lang="en-US"/>
          </a:p>
        </p:txBody>
      </p:sp>
    </p:spTree>
    <p:extLst>
      <p:ext uri="{BB962C8B-B14F-4D97-AF65-F5344CB8AC3E}">
        <p14:creationId xmlns:p14="http://schemas.microsoft.com/office/powerpoint/2010/main" val="1377775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b="1" kern="1200" dirty="0" smtClean="0">
                <a:solidFill>
                  <a:schemeClr val="tx1"/>
                </a:solidFill>
                <a:effectLst/>
                <a:latin typeface="+mn-lt"/>
                <a:ea typeface="+mn-ea"/>
                <a:cs typeface="+mn-cs"/>
              </a:rPr>
              <a:t>通过检测</a:t>
            </a:r>
            <a:r>
              <a:rPr lang="en-US" altLang="zh-CN" sz="2000" b="1" i="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过表达和点突变质粒过表达后对铁的吸收和上述铁代谢相关基因的变化，发现</a:t>
            </a:r>
            <a:r>
              <a:rPr lang="en-US" altLang="zh-CN" sz="2000" b="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可显著提高</a:t>
            </a:r>
            <a:r>
              <a:rPr lang="en-US" altLang="zh-CN" sz="2000" b="1" i="1" kern="1200" dirty="0" smtClean="0">
                <a:solidFill>
                  <a:schemeClr val="tx1"/>
                </a:solidFill>
                <a:effectLst/>
                <a:latin typeface="+mn-lt"/>
                <a:ea typeface="+mn-ea"/>
                <a:cs typeface="+mn-cs"/>
              </a:rPr>
              <a:t>HAMP</a:t>
            </a:r>
            <a:r>
              <a:rPr lang="zh-CN" altLang="zh-CN" sz="2000" b="1" kern="1200" dirty="0" smtClean="0">
                <a:solidFill>
                  <a:schemeClr val="tx1"/>
                </a:solidFill>
                <a:effectLst/>
                <a:latin typeface="+mn-lt"/>
                <a:ea typeface="+mn-ea"/>
                <a:cs typeface="+mn-cs"/>
              </a:rPr>
              <a:t>的表达水平，而</a:t>
            </a:r>
            <a:r>
              <a:rPr lang="en-US" altLang="zh-CN" sz="2000" b="1" kern="1200" dirty="0" smtClean="0">
                <a:solidFill>
                  <a:schemeClr val="tx1"/>
                </a:solidFill>
                <a:effectLst/>
                <a:latin typeface="+mn-lt"/>
                <a:ea typeface="+mn-ea"/>
                <a:cs typeface="+mn-cs"/>
              </a:rPr>
              <a:t>M1</a:t>
            </a:r>
            <a:r>
              <a:rPr lang="zh-CN" altLang="zh-CN" sz="2000" b="1" kern="1200" dirty="0" smtClean="0">
                <a:solidFill>
                  <a:schemeClr val="tx1"/>
                </a:solidFill>
                <a:effectLst/>
                <a:latin typeface="+mn-lt"/>
                <a:ea typeface="+mn-ea"/>
                <a:cs typeface="+mn-cs"/>
              </a:rPr>
              <a:t>和</a:t>
            </a:r>
            <a:r>
              <a:rPr lang="en-US" altLang="zh-CN" sz="2000" b="1" kern="1200" dirty="0" smtClean="0">
                <a:solidFill>
                  <a:schemeClr val="tx1"/>
                </a:solidFill>
                <a:effectLst/>
                <a:latin typeface="+mn-lt"/>
                <a:ea typeface="+mn-ea"/>
                <a:cs typeface="+mn-cs"/>
              </a:rPr>
              <a:t>M3</a:t>
            </a:r>
            <a:r>
              <a:rPr lang="zh-CN" altLang="zh-CN" sz="2000" b="1" kern="1200" dirty="0" smtClean="0">
                <a:solidFill>
                  <a:schemeClr val="tx1"/>
                </a:solidFill>
                <a:effectLst/>
                <a:latin typeface="+mn-lt"/>
                <a:ea typeface="+mn-ea"/>
                <a:cs typeface="+mn-cs"/>
              </a:rPr>
              <a:t>突变后</a:t>
            </a:r>
            <a:r>
              <a:rPr lang="en-US" altLang="zh-CN" sz="2000" b="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对</a:t>
            </a:r>
            <a:r>
              <a:rPr lang="en-US" altLang="zh-CN" sz="2000" b="1" i="1" kern="1200" dirty="0" smtClean="0">
                <a:solidFill>
                  <a:schemeClr val="tx1"/>
                </a:solidFill>
                <a:effectLst/>
                <a:latin typeface="+mn-lt"/>
                <a:ea typeface="+mn-ea"/>
                <a:cs typeface="+mn-cs"/>
              </a:rPr>
              <a:t>HAMP</a:t>
            </a:r>
            <a:r>
              <a:rPr lang="zh-CN" altLang="zh-CN" sz="2000" b="1" kern="1200" dirty="0" smtClean="0">
                <a:solidFill>
                  <a:schemeClr val="tx1"/>
                </a:solidFill>
                <a:effectLst/>
                <a:latin typeface="+mn-lt"/>
                <a:ea typeface="+mn-ea"/>
                <a:cs typeface="+mn-cs"/>
              </a:rPr>
              <a:t>的调控能力丧失</a:t>
            </a:r>
            <a:r>
              <a:rPr lang="zh-CN" altLang="en-US" sz="2000" b="1" kern="1200" dirty="0" smtClean="0">
                <a:solidFill>
                  <a:schemeClr val="tx1"/>
                </a:solidFill>
                <a:effectLst/>
                <a:latin typeface="+mn-lt"/>
                <a:ea typeface="+mn-ea"/>
                <a:cs typeface="+mn-cs"/>
              </a:rPr>
              <a:t>。</a:t>
            </a:r>
            <a:endParaRPr lang="zh-CN" altLang="en-US" sz="2000" b="1" dirty="0"/>
          </a:p>
        </p:txBody>
      </p:sp>
      <p:sp>
        <p:nvSpPr>
          <p:cNvPr id="4" name="灯片编号占位符 3"/>
          <p:cNvSpPr>
            <a:spLocks noGrp="1"/>
          </p:cNvSpPr>
          <p:nvPr>
            <p:ph type="sldNum" sz="quarter" idx="10"/>
          </p:nvPr>
        </p:nvSpPr>
        <p:spPr/>
        <p:txBody>
          <a:bodyPr/>
          <a:lstStyle/>
          <a:p>
            <a:fld id="{637003C5-0F92-45A3-AF7A-25F1C7158279}" type="slidenum">
              <a:rPr lang="en-US" smtClean="0"/>
              <a:t>24</a:t>
            </a:fld>
            <a:endParaRPr lang="en-US"/>
          </a:p>
        </p:txBody>
      </p:sp>
    </p:spTree>
    <p:extLst>
      <p:ext uri="{BB962C8B-B14F-4D97-AF65-F5344CB8AC3E}">
        <p14:creationId xmlns:p14="http://schemas.microsoft.com/office/powerpoint/2010/main" val="1583824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Hereditary hemochromatosis is a genetic disorder characterized by excessive iron (Fe) accumulation that results in tissue damage. Manifestations can include systemic symptoms, liver disorders, cardiomyopathy, diabetes, erectile dysfunction, and </a:t>
            </a:r>
            <a:r>
              <a:rPr lang="en-US" sz="1200" b="1" i="0" kern="1200" dirty="0" err="1" smtClean="0">
                <a:solidFill>
                  <a:schemeClr val="tx1"/>
                </a:solidFill>
                <a:effectLst/>
                <a:latin typeface="+mn-lt"/>
                <a:ea typeface="+mn-ea"/>
                <a:cs typeface="+mn-cs"/>
              </a:rPr>
              <a:t>arthropathy</a:t>
            </a:r>
            <a:r>
              <a:rPr lang="en-US" sz="1200" b="1" i="0" kern="1200" dirty="0" smtClean="0">
                <a:solidFill>
                  <a:schemeClr val="tx1"/>
                </a:solidFill>
                <a:effectLst/>
                <a:latin typeface="+mn-lt"/>
                <a:ea typeface="+mn-ea"/>
                <a:cs typeface="+mn-cs"/>
              </a:rPr>
              <a:t>. Diagnosis is by elevated serum ferritin, iron, and transferrin saturation levels and confirmed by a gene assay. Treatment is usually with serial phlebotomies. The</a:t>
            </a:r>
            <a:r>
              <a:rPr lang="en-US" sz="1200" b="1" i="0" kern="1200" baseline="0" dirty="0" smtClean="0">
                <a:solidFill>
                  <a:schemeClr val="tx1"/>
                </a:solidFill>
                <a:effectLst/>
                <a:latin typeface="+mn-lt"/>
                <a:ea typeface="+mn-ea"/>
                <a:cs typeface="+mn-cs"/>
              </a:rPr>
              <a:t> most common clinical symptoms are skin bronzing and liver diseases. </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2</a:t>
            </a:fld>
            <a:endParaRPr lang="en-US"/>
          </a:p>
        </p:txBody>
      </p:sp>
    </p:spTree>
    <p:extLst>
      <p:ext uri="{BB962C8B-B14F-4D97-AF65-F5344CB8AC3E}">
        <p14:creationId xmlns:p14="http://schemas.microsoft.com/office/powerpoint/2010/main" val="2117995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b="1" kern="1200" dirty="0" smtClean="0">
                <a:solidFill>
                  <a:schemeClr val="tx1"/>
                </a:solidFill>
                <a:effectLst/>
                <a:latin typeface="+mn-lt"/>
                <a:ea typeface="+mn-ea"/>
                <a:cs typeface="+mn-cs"/>
              </a:rPr>
              <a:t>通过检测</a:t>
            </a:r>
            <a:r>
              <a:rPr lang="en-US" altLang="zh-CN" sz="2000" b="1" i="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过表达和点突变质粒过表达后对铁的吸收和上述铁代谢相关基因的变化，发现</a:t>
            </a:r>
            <a:r>
              <a:rPr lang="en-US" altLang="zh-CN" sz="2000" b="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可显著提高</a:t>
            </a:r>
            <a:r>
              <a:rPr lang="en-US" altLang="zh-CN" sz="2000" b="1" i="1" kern="1200" dirty="0" smtClean="0">
                <a:solidFill>
                  <a:schemeClr val="tx1"/>
                </a:solidFill>
                <a:effectLst/>
                <a:latin typeface="+mn-lt"/>
                <a:ea typeface="+mn-ea"/>
                <a:cs typeface="+mn-cs"/>
              </a:rPr>
              <a:t>HAMP</a:t>
            </a:r>
            <a:r>
              <a:rPr lang="zh-CN" altLang="zh-CN" sz="2000" b="1" kern="1200" dirty="0" smtClean="0">
                <a:solidFill>
                  <a:schemeClr val="tx1"/>
                </a:solidFill>
                <a:effectLst/>
                <a:latin typeface="+mn-lt"/>
                <a:ea typeface="+mn-ea"/>
                <a:cs typeface="+mn-cs"/>
              </a:rPr>
              <a:t>的表达水平，而</a:t>
            </a:r>
            <a:r>
              <a:rPr lang="en-US" altLang="zh-CN" sz="2000" b="1" kern="1200" dirty="0" smtClean="0">
                <a:solidFill>
                  <a:schemeClr val="tx1"/>
                </a:solidFill>
                <a:effectLst/>
                <a:latin typeface="+mn-lt"/>
                <a:ea typeface="+mn-ea"/>
                <a:cs typeface="+mn-cs"/>
              </a:rPr>
              <a:t>M1</a:t>
            </a:r>
            <a:r>
              <a:rPr lang="zh-CN" altLang="zh-CN" sz="2000" b="1" kern="1200" dirty="0" smtClean="0">
                <a:solidFill>
                  <a:schemeClr val="tx1"/>
                </a:solidFill>
                <a:effectLst/>
                <a:latin typeface="+mn-lt"/>
                <a:ea typeface="+mn-ea"/>
                <a:cs typeface="+mn-cs"/>
              </a:rPr>
              <a:t>和</a:t>
            </a:r>
            <a:r>
              <a:rPr lang="en-US" altLang="zh-CN" sz="2000" b="1" kern="1200" dirty="0" smtClean="0">
                <a:solidFill>
                  <a:schemeClr val="tx1"/>
                </a:solidFill>
                <a:effectLst/>
                <a:latin typeface="+mn-lt"/>
                <a:ea typeface="+mn-ea"/>
                <a:cs typeface="+mn-cs"/>
              </a:rPr>
              <a:t>M3</a:t>
            </a:r>
            <a:r>
              <a:rPr lang="zh-CN" altLang="zh-CN" sz="2000" b="1" kern="1200" dirty="0" smtClean="0">
                <a:solidFill>
                  <a:schemeClr val="tx1"/>
                </a:solidFill>
                <a:effectLst/>
                <a:latin typeface="+mn-lt"/>
                <a:ea typeface="+mn-ea"/>
                <a:cs typeface="+mn-cs"/>
              </a:rPr>
              <a:t>突变后</a:t>
            </a:r>
            <a:r>
              <a:rPr lang="en-US" altLang="zh-CN" sz="2000" b="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对</a:t>
            </a:r>
            <a:r>
              <a:rPr lang="en-US" altLang="zh-CN" sz="2000" b="1" i="1" kern="1200" dirty="0" smtClean="0">
                <a:solidFill>
                  <a:schemeClr val="tx1"/>
                </a:solidFill>
                <a:effectLst/>
                <a:latin typeface="+mn-lt"/>
                <a:ea typeface="+mn-ea"/>
                <a:cs typeface="+mn-cs"/>
              </a:rPr>
              <a:t>HAMP</a:t>
            </a:r>
            <a:r>
              <a:rPr lang="zh-CN" altLang="zh-CN" sz="2000" b="1" kern="1200" dirty="0" smtClean="0">
                <a:solidFill>
                  <a:schemeClr val="tx1"/>
                </a:solidFill>
                <a:effectLst/>
                <a:latin typeface="+mn-lt"/>
                <a:ea typeface="+mn-ea"/>
                <a:cs typeface="+mn-cs"/>
              </a:rPr>
              <a:t>的调控能力丧失</a:t>
            </a:r>
            <a:r>
              <a:rPr lang="zh-CN" altLang="en-US" sz="2000" b="1" kern="1200" dirty="0" smtClean="0">
                <a:solidFill>
                  <a:schemeClr val="tx1"/>
                </a:solidFill>
                <a:effectLst/>
                <a:latin typeface="+mn-lt"/>
                <a:ea typeface="+mn-ea"/>
                <a:cs typeface="+mn-cs"/>
              </a:rPr>
              <a:t>。</a:t>
            </a:r>
            <a:endParaRPr lang="zh-CN" altLang="en-US" sz="2000" b="1" dirty="0"/>
          </a:p>
        </p:txBody>
      </p:sp>
      <p:sp>
        <p:nvSpPr>
          <p:cNvPr id="4" name="灯片编号占位符 3"/>
          <p:cNvSpPr>
            <a:spLocks noGrp="1"/>
          </p:cNvSpPr>
          <p:nvPr>
            <p:ph type="sldNum" sz="quarter" idx="10"/>
          </p:nvPr>
        </p:nvSpPr>
        <p:spPr/>
        <p:txBody>
          <a:bodyPr/>
          <a:lstStyle/>
          <a:p>
            <a:fld id="{637003C5-0F92-45A3-AF7A-25F1C7158279}" type="slidenum">
              <a:rPr lang="en-US" smtClean="0"/>
              <a:t>25</a:t>
            </a:fld>
            <a:endParaRPr lang="en-US"/>
          </a:p>
        </p:txBody>
      </p:sp>
    </p:spTree>
    <p:extLst>
      <p:ext uri="{BB962C8B-B14F-4D97-AF65-F5344CB8AC3E}">
        <p14:creationId xmlns:p14="http://schemas.microsoft.com/office/powerpoint/2010/main" val="773628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2000" b="1" kern="1200" dirty="0" smtClean="0">
                <a:solidFill>
                  <a:schemeClr val="tx1"/>
                </a:solidFill>
                <a:effectLst/>
                <a:latin typeface="+mn-lt"/>
                <a:ea typeface="+mn-ea"/>
                <a:cs typeface="+mn-cs"/>
              </a:rPr>
              <a:t>铁蛋白（</a:t>
            </a:r>
            <a:r>
              <a:rPr lang="en-US" altLang="zh-CN" sz="2000" b="1" kern="1200" dirty="0" smtClean="0">
                <a:solidFill>
                  <a:schemeClr val="tx1"/>
                </a:solidFill>
                <a:effectLst/>
                <a:latin typeface="+mn-lt"/>
                <a:ea typeface="+mn-ea"/>
                <a:cs typeface="+mn-cs"/>
              </a:rPr>
              <a:t>Ferritin</a:t>
            </a:r>
            <a:r>
              <a:rPr lang="zh-CN" altLang="zh-CN" sz="2000" b="1" kern="1200" dirty="0" smtClean="0">
                <a:solidFill>
                  <a:schemeClr val="tx1"/>
                </a:solidFill>
                <a:effectLst/>
                <a:latin typeface="+mn-lt"/>
                <a:ea typeface="+mn-ea"/>
                <a:cs typeface="+mn-cs"/>
              </a:rPr>
              <a:t>）是细胞内储存铁的蛋白。</a:t>
            </a:r>
            <a:r>
              <a:rPr lang="en-US" altLang="zh-CN" sz="2000" b="1" kern="1200" dirty="0" smtClean="0">
                <a:solidFill>
                  <a:schemeClr val="tx1"/>
                </a:solidFill>
                <a:effectLst/>
                <a:latin typeface="+mn-lt"/>
                <a:ea typeface="+mn-ea"/>
                <a:cs typeface="+mn-cs"/>
              </a:rPr>
              <a:t>Fe</a:t>
            </a:r>
            <a:r>
              <a:rPr lang="en-US" altLang="zh-CN" sz="2000" b="1" kern="1200" baseline="30000" dirty="0" smtClean="0">
                <a:solidFill>
                  <a:schemeClr val="tx1"/>
                </a:solidFill>
                <a:effectLst/>
                <a:latin typeface="+mn-lt"/>
                <a:ea typeface="+mn-ea"/>
                <a:cs typeface="+mn-cs"/>
              </a:rPr>
              <a:t>2+</a:t>
            </a:r>
            <a:r>
              <a:rPr lang="zh-CN" altLang="zh-CN" sz="2000" b="1" kern="1200" dirty="0" smtClean="0">
                <a:solidFill>
                  <a:schemeClr val="tx1"/>
                </a:solidFill>
                <a:effectLst/>
                <a:latin typeface="+mn-lt"/>
                <a:ea typeface="+mn-ea"/>
                <a:cs typeface="+mn-cs"/>
              </a:rPr>
              <a:t>会结合到铁蛋白上，储存在细胞内部。铁蛋白是由</a:t>
            </a:r>
            <a:r>
              <a:rPr lang="en-US" altLang="zh-CN" sz="2000" b="1" kern="1200" dirty="0" smtClean="0">
                <a:solidFill>
                  <a:schemeClr val="tx1"/>
                </a:solidFill>
                <a:effectLst/>
                <a:latin typeface="+mn-lt"/>
                <a:ea typeface="+mn-ea"/>
                <a:cs typeface="+mn-cs"/>
              </a:rPr>
              <a:t>24</a:t>
            </a:r>
            <a:r>
              <a:rPr lang="zh-CN" altLang="zh-CN" sz="2000" b="1" kern="1200" dirty="0" smtClean="0">
                <a:solidFill>
                  <a:schemeClr val="tx1"/>
                </a:solidFill>
                <a:effectLst/>
                <a:latin typeface="+mn-lt"/>
                <a:ea typeface="+mn-ea"/>
                <a:cs typeface="+mn-cs"/>
              </a:rPr>
              <a:t>个亚基组成，组合成有一个大的中心空腔的球壳，蛋白质外壳上的气孔可使铁的进出，一个铁蛋白可以结合</a:t>
            </a:r>
            <a:r>
              <a:rPr lang="en-US" altLang="zh-CN" sz="2000" b="1" kern="1200" dirty="0" smtClean="0">
                <a:solidFill>
                  <a:schemeClr val="tx1"/>
                </a:solidFill>
                <a:effectLst/>
                <a:latin typeface="+mn-lt"/>
                <a:ea typeface="+mn-ea"/>
                <a:cs typeface="+mn-cs"/>
              </a:rPr>
              <a:t>≤4500</a:t>
            </a:r>
            <a:r>
              <a:rPr lang="zh-CN" altLang="zh-CN" sz="2000" b="1" kern="1200" dirty="0" smtClean="0">
                <a:solidFill>
                  <a:schemeClr val="tx1"/>
                </a:solidFill>
                <a:effectLst/>
                <a:latin typeface="+mn-lt"/>
                <a:ea typeface="+mn-ea"/>
                <a:cs typeface="+mn-cs"/>
              </a:rPr>
              <a:t>个铁离子。因此铁蛋白的水平可间接反应铁离子的含量。通过</a:t>
            </a:r>
            <a:r>
              <a:rPr lang="en-US" altLang="zh-CN" sz="2000" b="1" kern="1200" dirty="0" smtClean="0">
                <a:solidFill>
                  <a:schemeClr val="tx1"/>
                </a:solidFill>
                <a:effectLst/>
                <a:latin typeface="+mn-lt"/>
                <a:ea typeface="+mn-ea"/>
                <a:cs typeface="+mn-cs"/>
              </a:rPr>
              <a:t>Western Blot</a:t>
            </a:r>
            <a:r>
              <a:rPr lang="zh-CN" altLang="zh-CN" sz="2000" b="1" kern="1200" dirty="0" smtClean="0">
                <a:solidFill>
                  <a:schemeClr val="tx1"/>
                </a:solidFill>
                <a:effectLst/>
                <a:latin typeface="+mn-lt"/>
                <a:ea typeface="+mn-ea"/>
                <a:cs typeface="+mn-cs"/>
              </a:rPr>
              <a:t>检测发现，在</a:t>
            </a:r>
            <a:r>
              <a:rPr lang="en-US" altLang="zh-CN" sz="2000" b="1" kern="1200" dirty="0" smtClean="0">
                <a:solidFill>
                  <a:schemeClr val="tx1"/>
                </a:solidFill>
                <a:effectLst/>
                <a:latin typeface="+mn-lt"/>
                <a:ea typeface="+mn-ea"/>
                <a:cs typeface="+mn-cs"/>
              </a:rPr>
              <a:t>FAC</a:t>
            </a:r>
            <a:r>
              <a:rPr lang="zh-CN" altLang="zh-CN" sz="2000" b="1" kern="1200" dirty="0" smtClean="0">
                <a:solidFill>
                  <a:schemeClr val="tx1"/>
                </a:solidFill>
                <a:effectLst/>
                <a:latin typeface="+mn-lt"/>
                <a:ea typeface="+mn-ea"/>
                <a:cs typeface="+mn-cs"/>
              </a:rPr>
              <a:t>的处理下，铁蛋白含量显著增多，而过表达野生型</a:t>
            </a:r>
            <a:r>
              <a:rPr lang="en-US" altLang="zh-CN" sz="2000" b="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之后，铁蛋白含量显著下降，</a:t>
            </a:r>
            <a:r>
              <a:rPr lang="en-US" altLang="zh-CN" sz="2000" b="1" kern="1200" dirty="0" smtClean="0">
                <a:solidFill>
                  <a:schemeClr val="tx1"/>
                </a:solidFill>
                <a:effectLst/>
                <a:latin typeface="+mn-lt"/>
                <a:ea typeface="+mn-ea"/>
                <a:cs typeface="+mn-cs"/>
              </a:rPr>
              <a:t>M1</a:t>
            </a:r>
            <a:r>
              <a:rPr lang="zh-CN" altLang="zh-CN" sz="2000" b="1" kern="1200" dirty="0" smtClean="0">
                <a:solidFill>
                  <a:schemeClr val="tx1"/>
                </a:solidFill>
                <a:effectLst/>
                <a:latin typeface="+mn-lt"/>
                <a:ea typeface="+mn-ea"/>
                <a:cs typeface="+mn-cs"/>
              </a:rPr>
              <a:t>和</a:t>
            </a:r>
            <a:r>
              <a:rPr lang="en-US" altLang="zh-CN" sz="2000" b="1" kern="1200" dirty="0" smtClean="0">
                <a:solidFill>
                  <a:schemeClr val="tx1"/>
                </a:solidFill>
                <a:effectLst/>
                <a:latin typeface="+mn-lt"/>
                <a:ea typeface="+mn-ea"/>
                <a:cs typeface="+mn-cs"/>
              </a:rPr>
              <a:t>M3</a:t>
            </a:r>
            <a:r>
              <a:rPr lang="zh-CN" altLang="zh-CN" sz="2000" b="1" kern="1200" dirty="0" smtClean="0">
                <a:solidFill>
                  <a:schemeClr val="tx1"/>
                </a:solidFill>
                <a:effectLst/>
                <a:latin typeface="+mn-lt"/>
                <a:ea typeface="+mn-ea"/>
                <a:cs typeface="+mn-cs"/>
              </a:rPr>
              <a:t>过表达后，铁蛋白含量恢复到铁超载状态，</a:t>
            </a:r>
            <a:r>
              <a:rPr lang="en-US" altLang="zh-CN" sz="2000" b="1" kern="1200" dirty="0" smtClean="0">
                <a:solidFill>
                  <a:schemeClr val="tx1"/>
                </a:solidFill>
                <a:effectLst/>
                <a:latin typeface="+mn-lt"/>
                <a:ea typeface="+mn-ea"/>
                <a:cs typeface="+mn-cs"/>
              </a:rPr>
              <a:t>M2</a:t>
            </a:r>
            <a:r>
              <a:rPr lang="zh-CN" altLang="zh-CN" sz="2000" b="1" kern="1200" dirty="0" smtClean="0">
                <a:solidFill>
                  <a:schemeClr val="tx1"/>
                </a:solidFill>
                <a:effectLst/>
                <a:latin typeface="+mn-lt"/>
                <a:ea typeface="+mn-ea"/>
                <a:cs typeface="+mn-cs"/>
              </a:rPr>
              <a:t>过表达对野生型</a:t>
            </a:r>
            <a:r>
              <a:rPr lang="en-US" altLang="zh-CN" sz="2000" b="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过表达相当</a:t>
            </a:r>
            <a:r>
              <a:rPr lang="zh-CN" altLang="en-US" sz="2000" b="1" kern="1200" dirty="0" smtClean="0">
                <a:solidFill>
                  <a:schemeClr val="tx1"/>
                </a:solidFill>
                <a:effectLst/>
                <a:latin typeface="+mn-lt"/>
                <a:ea typeface="+mn-ea"/>
                <a:cs typeface="+mn-cs"/>
              </a:rPr>
              <a:t>。</a:t>
            </a:r>
            <a:endParaRPr lang="zh-CN" altLang="en-US" sz="2000" b="1" dirty="0"/>
          </a:p>
        </p:txBody>
      </p:sp>
      <p:sp>
        <p:nvSpPr>
          <p:cNvPr id="4" name="灯片编号占位符 3"/>
          <p:cNvSpPr>
            <a:spLocks noGrp="1"/>
          </p:cNvSpPr>
          <p:nvPr>
            <p:ph type="sldNum" sz="quarter" idx="10"/>
          </p:nvPr>
        </p:nvSpPr>
        <p:spPr/>
        <p:txBody>
          <a:bodyPr/>
          <a:lstStyle/>
          <a:p>
            <a:fld id="{637003C5-0F92-45A3-AF7A-25F1C7158279}" type="slidenum">
              <a:rPr lang="en-US" smtClean="0"/>
              <a:t>26</a:t>
            </a:fld>
            <a:endParaRPr lang="en-US"/>
          </a:p>
        </p:txBody>
      </p:sp>
    </p:spTree>
    <p:extLst>
      <p:ext uri="{BB962C8B-B14F-4D97-AF65-F5344CB8AC3E}">
        <p14:creationId xmlns:p14="http://schemas.microsoft.com/office/powerpoint/2010/main" val="2509563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2000" b="1" kern="1200" dirty="0" smtClean="0">
                <a:solidFill>
                  <a:schemeClr val="tx1"/>
                </a:solidFill>
                <a:effectLst/>
                <a:latin typeface="+mn-lt"/>
                <a:ea typeface="+mn-ea"/>
                <a:cs typeface="+mn-cs"/>
              </a:rPr>
              <a:t>免疫组织化学检测</a:t>
            </a:r>
            <a:r>
              <a:rPr lang="zh-CN" altLang="en-US" sz="2000" b="1" kern="1200" dirty="0" smtClean="0">
                <a:solidFill>
                  <a:schemeClr val="tx1"/>
                </a:solidFill>
                <a:effectLst/>
                <a:latin typeface="+mn-lt"/>
                <a:ea typeface="+mn-ea"/>
                <a:cs typeface="+mn-cs"/>
              </a:rPr>
              <a:t>肝细胞癌和硬皮病皮肤纤维化组织中</a:t>
            </a:r>
            <a:r>
              <a:rPr lang="en-US" altLang="zh-CN" sz="2000" b="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的蛋白水平，利用平均荧光强度定量计算蛋白的表达水平</a:t>
            </a:r>
            <a:r>
              <a:rPr lang="zh-CN" altLang="en-US" sz="2000" b="1" kern="1200" dirty="0" smtClean="0">
                <a:solidFill>
                  <a:schemeClr val="tx1"/>
                </a:solidFill>
                <a:effectLst/>
                <a:latin typeface="+mn-lt"/>
                <a:ea typeface="+mn-ea"/>
                <a:cs typeface="+mn-cs"/>
              </a:rPr>
              <a:t>。在肝细胞癌组织中，正常癌旁组织有明显的肝索结构，细胞大小规则，</a:t>
            </a:r>
            <a:r>
              <a:rPr lang="en-US" altLang="zh-CN" sz="2000" b="1" kern="1200" dirty="0" smtClean="0">
                <a:solidFill>
                  <a:schemeClr val="tx1"/>
                </a:solidFill>
                <a:effectLst/>
                <a:latin typeface="+mn-lt"/>
                <a:ea typeface="+mn-ea"/>
                <a:cs typeface="+mn-cs"/>
              </a:rPr>
              <a:t>FGF6</a:t>
            </a:r>
            <a:r>
              <a:rPr lang="zh-CN" altLang="en-US" sz="2000" b="1" kern="1200" dirty="0" smtClean="0">
                <a:solidFill>
                  <a:schemeClr val="tx1"/>
                </a:solidFill>
                <a:effectLst/>
                <a:latin typeface="+mn-lt"/>
                <a:ea typeface="+mn-ea"/>
                <a:cs typeface="+mn-cs"/>
              </a:rPr>
              <a:t>表达较高。但是在癌组织中，细胞大小不一，细胞排布杂乱，</a:t>
            </a:r>
            <a:r>
              <a:rPr lang="en-US" altLang="zh-CN" sz="2000" b="1" kern="1200" dirty="0" smtClean="0">
                <a:solidFill>
                  <a:schemeClr val="tx1"/>
                </a:solidFill>
                <a:effectLst/>
                <a:latin typeface="+mn-lt"/>
                <a:ea typeface="+mn-ea"/>
                <a:cs typeface="+mn-cs"/>
              </a:rPr>
              <a:t>FGF6</a:t>
            </a:r>
            <a:r>
              <a:rPr lang="zh-CN" altLang="en-US" sz="2000" b="1" kern="1200" dirty="0" smtClean="0">
                <a:solidFill>
                  <a:schemeClr val="tx1"/>
                </a:solidFill>
                <a:effectLst/>
                <a:latin typeface="+mn-lt"/>
                <a:ea typeface="+mn-ea"/>
                <a:cs typeface="+mn-cs"/>
              </a:rPr>
              <a:t>表达降低。</a:t>
            </a:r>
            <a:endParaRPr lang="en-US" altLang="zh-CN" sz="2000" b="1" kern="1200" dirty="0" smtClean="0">
              <a:solidFill>
                <a:schemeClr val="tx1"/>
              </a:solidFill>
              <a:effectLst/>
              <a:latin typeface="+mn-lt"/>
              <a:ea typeface="+mn-ea"/>
              <a:cs typeface="+mn-cs"/>
            </a:endParaRPr>
          </a:p>
          <a:p>
            <a:r>
              <a:rPr lang="zh-CN" altLang="en-US" sz="2000" b="1" kern="1200" dirty="0" smtClean="0">
                <a:solidFill>
                  <a:schemeClr val="tx1"/>
                </a:solidFill>
                <a:effectLst/>
                <a:latin typeface="+mn-lt"/>
                <a:ea typeface="+mn-ea"/>
                <a:cs typeface="+mn-cs"/>
              </a:rPr>
              <a:t>在硬皮病皮肤组织纤维化中，正常组织</a:t>
            </a:r>
            <a:r>
              <a:rPr lang="en-US" altLang="zh-CN" sz="2000" b="1" kern="1200" dirty="0" smtClean="0">
                <a:solidFill>
                  <a:schemeClr val="tx1"/>
                </a:solidFill>
                <a:effectLst/>
                <a:latin typeface="+mn-lt"/>
                <a:ea typeface="+mn-ea"/>
                <a:cs typeface="+mn-cs"/>
              </a:rPr>
              <a:t>FGF6</a:t>
            </a:r>
            <a:r>
              <a:rPr lang="zh-CN" altLang="en-US" sz="2000" b="1" kern="1200" dirty="0" smtClean="0">
                <a:solidFill>
                  <a:schemeClr val="tx1"/>
                </a:solidFill>
                <a:effectLst/>
                <a:latin typeface="+mn-lt"/>
                <a:ea typeface="+mn-ea"/>
                <a:cs typeface="+mn-cs"/>
              </a:rPr>
              <a:t>在</a:t>
            </a:r>
            <a:r>
              <a:rPr lang="en-US" altLang="zh-CN" sz="2000" b="1" kern="1200" dirty="0" smtClean="0">
                <a:solidFill>
                  <a:schemeClr val="tx1"/>
                </a:solidFill>
                <a:effectLst/>
                <a:latin typeface="+mn-lt"/>
                <a:ea typeface="+mn-ea"/>
                <a:cs typeface="+mn-cs"/>
              </a:rPr>
              <a:t>100%</a:t>
            </a:r>
            <a:r>
              <a:rPr lang="zh-CN" altLang="en-US" sz="2000" b="1" kern="1200" dirty="0" smtClean="0">
                <a:solidFill>
                  <a:schemeClr val="tx1"/>
                </a:solidFill>
                <a:effectLst/>
                <a:latin typeface="+mn-lt"/>
                <a:ea typeface="+mn-ea"/>
                <a:cs typeface="+mn-cs"/>
              </a:rPr>
              <a:t>的细胞中表达，表达量较高，但是在</a:t>
            </a:r>
            <a:r>
              <a:rPr lang="en-US" altLang="zh-CN" sz="2000" b="1" kern="1200" dirty="0" err="1" smtClean="0">
                <a:solidFill>
                  <a:schemeClr val="tx1"/>
                </a:solidFill>
                <a:effectLst/>
                <a:latin typeface="+mn-lt"/>
                <a:ea typeface="+mn-ea"/>
                <a:cs typeface="+mn-cs"/>
              </a:rPr>
              <a:t>SSc</a:t>
            </a:r>
            <a:r>
              <a:rPr lang="zh-CN" altLang="en-US" sz="2000" b="1" kern="1200" dirty="0" smtClean="0">
                <a:solidFill>
                  <a:schemeClr val="tx1"/>
                </a:solidFill>
                <a:effectLst/>
                <a:latin typeface="+mn-lt"/>
                <a:ea typeface="+mn-ea"/>
                <a:cs typeface="+mn-cs"/>
              </a:rPr>
              <a:t>中</a:t>
            </a:r>
            <a:r>
              <a:rPr lang="en-US" altLang="zh-CN" sz="2000" b="1" kern="1200" dirty="0" smtClean="0">
                <a:solidFill>
                  <a:schemeClr val="tx1"/>
                </a:solidFill>
                <a:effectLst/>
                <a:latin typeface="+mn-lt"/>
                <a:ea typeface="+mn-ea"/>
                <a:cs typeface="+mn-cs"/>
              </a:rPr>
              <a:t>FGF6</a:t>
            </a:r>
            <a:r>
              <a:rPr lang="zh-CN" altLang="en-US" sz="2000" b="1" kern="1200" dirty="0" smtClean="0">
                <a:solidFill>
                  <a:schemeClr val="tx1"/>
                </a:solidFill>
                <a:effectLst/>
                <a:latin typeface="+mn-lt"/>
                <a:ea typeface="+mn-ea"/>
                <a:cs typeface="+mn-cs"/>
              </a:rPr>
              <a:t>仅有部分表达，且表达量较低。</a:t>
            </a:r>
            <a:endParaRPr lang="zh-CN" altLang="en-US" sz="2000" b="1" dirty="0"/>
          </a:p>
        </p:txBody>
      </p:sp>
      <p:sp>
        <p:nvSpPr>
          <p:cNvPr id="4" name="灯片编号占位符 3"/>
          <p:cNvSpPr>
            <a:spLocks noGrp="1"/>
          </p:cNvSpPr>
          <p:nvPr>
            <p:ph type="sldNum" sz="quarter" idx="10"/>
          </p:nvPr>
        </p:nvSpPr>
        <p:spPr/>
        <p:txBody>
          <a:bodyPr/>
          <a:lstStyle/>
          <a:p>
            <a:fld id="{637003C5-0F92-45A3-AF7A-25F1C7158279}" type="slidenum">
              <a:rPr lang="en-US" smtClean="0"/>
              <a:t>27</a:t>
            </a:fld>
            <a:endParaRPr lang="en-US"/>
          </a:p>
        </p:txBody>
      </p:sp>
    </p:spTree>
    <p:extLst>
      <p:ext uri="{BB962C8B-B14F-4D97-AF65-F5344CB8AC3E}">
        <p14:creationId xmlns:p14="http://schemas.microsoft.com/office/powerpoint/2010/main" val="3920216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2000" b="1" kern="1200" dirty="0" smtClean="0">
                <a:solidFill>
                  <a:schemeClr val="tx1"/>
                </a:solidFill>
                <a:effectLst/>
                <a:latin typeface="+mn-lt"/>
                <a:ea typeface="+mn-ea"/>
                <a:cs typeface="+mn-cs"/>
              </a:rPr>
              <a:t>普鲁士蓝染色检测</a:t>
            </a:r>
            <a:r>
              <a:rPr lang="zh-CN" altLang="en-US" sz="2000" b="1" kern="1200" dirty="0" smtClean="0">
                <a:solidFill>
                  <a:schemeClr val="tx1"/>
                </a:solidFill>
                <a:effectLst/>
                <a:latin typeface="+mn-lt"/>
                <a:ea typeface="+mn-ea"/>
                <a:cs typeface="+mn-cs"/>
              </a:rPr>
              <a:t>肝细胞癌和</a:t>
            </a:r>
            <a:r>
              <a:rPr lang="zh-CN" altLang="zh-CN" sz="2000" b="1" kern="1200" dirty="0" smtClean="0">
                <a:solidFill>
                  <a:schemeClr val="tx1"/>
                </a:solidFill>
                <a:effectLst/>
                <a:latin typeface="+mn-lt"/>
                <a:ea typeface="+mn-ea"/>
                <a:cs typeface="+mn-cs"/>
              </a:rPr>
              <a:t>硬皮病患者皮肤组织中铁沉积水平，通过计算阳性区域的百分比进行定量计算铁沉积水平；免疫组织化学检测检测</a:t>
            </a:r>
            <a:r>
              <a:rPr lang="zh-CN" altLang="en-US" sz="2000" b="1" kern="1200" dirty="0" smtClean="0">
                <a:solidFill>
                  <a:schemeClr val="tx1"/>
                </a:solidFill>
                <a:effectLst/>
                <a:latin typeface="+mn-lt"/>
                <a:ea typeface="+mn-ea"/>
                <a:cs typeface="+mn-cs"/>
              </a:rPr>
              <a:t>肝细胞癌和</a:t>
            </a:r>
            <a:r>
              <a:rPr lang="zh-CN" altLang="zh-CN" sz="2000" b="1" kern="1200" dirty="0" smtClean="0">
                <a:solidFill>
                  <a:schemeClr val="tx1"/>
                </a:solidFill>
                <a:effectLst/>
                <a:latin typeface="+mn-lt"/>
                <a:ea typeface="+mn-ea"/>
                <a:cs typeface="+mn-cs"/>
              </a:rPr>
              <a:t>硬皮病患者皮肤组织中铁蛋白</a:t>
            </a:r>
            <a:r>
              <a:rPr lang="zh-CN" altLang="en-US" sz="2000" b="1" kern="1200" dirty="0" smtClean="0">
                <a:solidFill>
                  <a:schemeClr val="tx1"/>
                </a:solidFill>
                <a:effectLst/>
                <a:latin typeface="+mn-lt"/>
                <a:ea typeface="+mn-ea"/>
                <a:cs typeface="+mn-cs"/>
              </a:rPr>
              <a:t>水平，</a:t>
            </a:r>
            <a:r>
              <a:rPr lang="zh-CN" altLang="zh-CN" sz="2000" b="1" kern="1200" dirty="0" smtClean="0">
                <a:solidFill>
                  <a:schemeClr val="tx1"/>
                </a:solidFill>
                <a:effectLst/>
                <a:latin typeface="+mn-lt"/>
                <a:ea typeface="+mn-ea"/>
                <a:cs typeface="+mn-cs"/>
              </a:rPr>
              <a:t>利用平均荧光强度定量计算蛋白的表达水平。</a:t>
            </a:r>
            <a:endParaRPr lang="en-US" altLang="zh-CN" sz="2000" b="1" kern="1200" dirty="0" smtClean="0">
              <a:solidFill>
                <a:schemeClr val="tx1"/>
              </a:solidFill>
              <a:effectLst/>
              <a:latin typeface="+mn-lt"/>
              <a:ea typeface="+mn-ea"/>
              <a:cs typeface="+mn-cs"/>
            </a:endParaRPr>
          </a:p>
          <a:p>
            <a:r>
              <a:rPr lang="zh-CN" altLang="en-US" sz="2000" b="1" kern="1200" dirty="0" smtClean="0">
                <a:solidFill>
                  <a:schemeClr val="tx1"/>
                </a:solidFill>
                <a:effectLst/>
                <a:latin typeface="+mn-lt"/>
                <a:ea typeface="+mn-ea"/>
                <a:cs typeface="+mn-cs"/>
              </a:rPr>
              <a:t>在肝细胞癌组织和硬皮病皮肤纤维化组织中，有明显的蓝色铁离子沉积，但是正常组织中几乎没有铁离子沉积；</a:t>
            </a:r>
            <a:endParaRPr lang="en-US" altLang="zh-CN" sz="2000" b="1" kern="1200" dirty="0" smtClean="0">
              <a:solidFill>
                <a:schemeClr val="tx1"/>
              </a:solidFill>
              <a:effectLst/>
              <a:latin typeface="+mn-lt"/>
              <a:ea typeface="+mn-ea"/>
              <a:cs typeface="+mn-cs"/>
            </a:endParaRPr>
          </a:p>
          <a:p>
            <a:r>
              <a:rPr lang="zh-CN" altLang="en-US" sz="2000" b="1" kern="1200" dirty="0" smtClean="0">
                <a:solidFill>
                  <a:schemeClr val="tx1"/>
                </a:solidFill>
                <a:effectLst/>
                <a:latin typeface="+mn-lt"/>
                <a:ea typeface="+mn-ea"/>
                <a:cs typeface="+mn-cs"/>
              </a:rPr>
              <a:t>与正常组织相比，</a:t>
            </a:r>
            <a:r>
              <a:rPr lang="en-US" altLang="zh-CN" sz="2000" b="1" kern="1200" dirty="0" smtClean="0">
                <a:solidFill>
                  <a:schemeClr val="tx1"/>
                </a:solidFill>
                <a:effectLst/>
                <a:latin typeface="+mn-lt"/>
                <a:ea typeface="+mn-ea"/>
                <a:cs typeface="+mn-cs"/>
              </a:rPr>
              <a:t>Ferritin</a:t>
            </a:r>
            <a:r>
              <a:rPr lang="zh-CN" altLang="en-US" sz="2000" b="1" kern="1200" dirty="0" smtClean="0">
                <a:solidFill>
                  <a:schemeClr val="tx1"/>
                </a:solidFill>
                <a:effectLst/>
                <a:latin typeface="+mn-lt"/>
                <a:ea typeface="+mn-ea"/>
                <a:cs typeface="+mn-cs"/>
              </a:rPr>
              <a:t>的表达量较高，在硬皮病皮肤组织中，</a:t>
            </a:r>
            <a:r>
              <a:rPr lang="en-US" altLang="zh-CN" sz="2000" b="1" kern="1200" dirty="0" smtClean="0">
                <a:solidFill>
                  <a:schemeClr val="tx1"/>
                </a:solidFill>
                <a:effectLst/>
                <a:latin typeface="+mn-lt"/>
                <a:ea typeface="+mn-ea"/>
                <a:cs typeface="+mn-cs"/>
              </a:rPr>
              <a:t>Ferritin</a:t>
            </a:r>
            <a:r>
              <a:rPr lang="zh-CN" altLang="en-US" sz="2000" b="1" kern="1200" dirty="0" smtClean="0">
                <a:solidFill>
                  <a:schemeClr val="tx1"/>
                </a:solidFill>
                <a:effectLst/>
                <a:latin typeface="+mn-lt"/>
                <a:ea typeface="+mn-ea"/>
                <a:cs typeface="+mn-cs"/>
              </a:rPr>
              <a:t>主要表达于表皮的基底细胞层。</a:t>
            </a:r>
            <a:endParaRPr lang="zh-CN" altLang="zh-CN" sz="2000" b="1"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37003C5-0F92-45A3-AF7A-25F1C7158279}" type="slidenum">
              <a:rPr lang="en-US" smtClean="0"/>
              <a:t>28</a:t>
            </a:fld>
            <a:endParaRPr lang="en-US"/>
          </a:p>
        </p:txBody>
      </p:sp>
    </p:spTree>
    <p:extLst>
      <p:ext uri="{BB962C8B-B14F-4D97-AF65-F5344CB8AC3E}">
        <p14:creationId xmlns:p14="http://schemas.microsoft.com/office/powerpoint/2010/main" val="227038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10"/>
          </p:nvPr>
        </p:nvSpPr>
        <p:spPr/>
        <p:txBody>
          <a:bodyPr/>
          <a:lstStyle/>
          <a:p>
            <a:fld id="{637003C5-0F92-45A3-AF7A-25F1C7158279}" type="slidenum">
              <a:rPr lang="en-US" smtClean="0"/>
              <a:t>29</a:t>
            </a:fld>
            <a:endParaRPr lang="en-US"/>
          </a:p>
        </p:txBody>
      </p:sp>
    </p:spTree>
    <p:extLst>
      <p:ext uri="{BB962C8B-B14F-4D97-AF65-F5344CB8AC3E}">
        <p14:creationId xmlns:p14="http://schemas.microsoft.com/office/powerpoint/2010/main" val="335670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30</a:t>
            </a:fld>
            <a:endParaRPr lang="en-US"/>
          </a:p>
        </p:txBody>
      </p:sp>
    </p:spTree>
    <p:extLst>
      <p:ext uri="{BB962C8B-B14F-4D97-AF65-F5344CB8AC3E}">
        <p14:creationId xmlns:p14="http://schemas.microsoft.com/office/powerpoint/2010/main" val="4085483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31</a:t>
            </a:fld>
            <a:endParaRPr lang="en-US"/>
          </a:p>
        </p:txBody>
      </p:sp>
    </p:spTree>
    <p:extLst>
      <p:ext uri="{BB962C8B-B14F-4D97-AF65-F5344CB8AC3E}">
        <p14:creationId xmlns:p14="http://schemas.microsoft.com/office/powerpoint/2010/main" val="4204103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2000" b="1" i="0" kern="1200" dirty="0" smtClean="0">
                <a:solidFill>
                  <a:schemeClr val="tx1"/>
                </a:solidFill>
                <a:effectLst/>
                <a:latin typeface="+mn-lt"/>
                <a:ea typeface="+mn-ea"/>
                <a:cs typeface="+mn-cs"/>
              </a:rPr>
              <a:t>通过数据挖掘，从</a:t>
            </a:r>
            <a:r>
              <a:rPr lang="en-US" altLang="zh-CN" sz="2000" b="1" i="0" kern="1200" dirty="0" smtClean="0">
                <a:solidFill>
                  <a:schemeClr val="tx1"/>
                </a:solidFill>
                <a:effectLst/>
                <a:latin typeface="+mn-lt"/>
                <a:ea typeface="+mn-ea"/>
                <a:cs typeface="+mn-cs"/>
              </a:rPr>
              <a:t>GEO</a:t>
            </a:r>
            <a:r>
              <a:rPr lang="zh-CN" altLang="zh-CN" sz="2000" b="1" i="0" kern="1200" dirty="0" smtClean="0">
                <a:solidFill>
                  <a:schemeClr val="tx1"/>
                </a:solidFill>
                <a:effectLst/>
                <a:latin typeface="+mn-lt"/>
                <a:ea typeface="+mn-ea"/>
                <a:cs typeface="+mn-cs"/>
              </a:rPr>
              <a:t>数据库中整合了包括</a:t>
            </a:r>
            <a:r>
              <a:rPr lang="en-US" altLang="zh-CN" sz="2000" b="1" i="0" kern="1200" dirty="0" smtClean="0">
                <a:solidFill>
                  <a:schemeClr val="tx1"/>
                </a:solidFill>
                <a:effectLst/>
                <a:latin typeface="+mn-lt"/>
                <a:ea typeface="+mn-ea"/>
                <a:cs typeface="+mn-cs"/>
              </a:rPr>
              <a:t>GSE76885</a:t>
            </a:r>
            <a:r>
              <a:rPr lang="zh-CN" altLang="zh-CN" sz="2000" b="1" i="0" kern="1200" dirty="0" smtClean="0">
                <a:solidFill>
                  <a:schemeClr val="tx1"/>
                </a:solidFill>
                <a:effectLst/>
                <a:latin typeface="+mn-lt"/>
                <a:ea typeface="+mn-ea"/>
                <a:cs typeface="+mn-cs"/>
              </a:rPr>
              <a:t>、</a:t>
            </a:r>
            <a:r>
              <a:rPr lang="en-US" altLang="zh-CN" sz="2000" b="1" i="0" kern="1200" dirty="0" smtClean="0">
                <a:solidFill>
                  <a:schemeClr val="tx1"/>
                </a:solidFill>
                <a:effectLst/>
                <a:latin typeface="+mn-lt"/>
                <a:ea typeface="+mn-ea"/>
                <a:cs typeface="+mn-cs"/>
              </a:rPr>
              <a:t>GSE95065</a:t>
            </a:r>
            <a:r>
              <a:rPr lang="zh-CN" altLang="zh-CN" sz="2000" b="1" i="0" kern="1200" dirty="0" smtClean="0">
                <a:solidFill>
                  <a:schemeClr val="tx1"/>
                </a:solidFill>
                <a:effectLst/>
                <a:latin typeface="+mn-lt"/>
                <a:ea typeface="+mn-ea"/>
                <a:cs typeface="+mn-cs"/>
              </a:rPr>
              <a:t>、</a:t>
            </a:r>
            <a:r>
              <a:rPr lang="en-US" altLang="zh-CN" sz="2000" b="1" i="0" kern="1200" dirty="0" smtClean="0">
                <a:solidFill>
                  <a:schemeClr val="tx1"/>
                </a:solidFill>
                <a:effectLst/>
                <a:latin typeface="+mn-lt"/>
                <a:ea typeface="+mn-ea"/>
                <a:cs typeface="+mn-cs"/>
              </a:rPr>
              <a:t>GSE94340</a:t>
            </a:r>
            <a:r>
              <a:rPr lang="zh-CN" altLang="zh-CN" sz="2000" b="1" i="0" kern="1200" dirty="0" smtClean="0">
                <a:solidFill>
                  <a:schemeClr val="tx1"/>
                </a:solidFill>
                <a:effectLst/>
                <a:latin typeface="+mn-lt"/>
                <a:ea typeface="+mn-ea"/>
                <a:cs typeface="+mn-cs"/>
              </a:rPr>
              <a:t>以及</a:t>
            </a:r>
            <a:r>
              <a:rPr lang="en-US" altLang="zh-CN" sz="2000" b="1" i="0" kern="1200" dirty="0" smtClean="0">
                <a:solidFill>
                  <a:schemeClr val="tx1"/>
                </a:solidFill>
                <a:effectLst/>
                <a:latin typeface="+mn-lt"/>
                <a:ea typeface="+mn-ea"/>
                <a:cs typeface="+mn-cs"/>
              </a:rPr>
              <a:t>GSE79387</a:t>
            </a:r>
            <a:r>
              <a:rPr lang="zh-CN" altLang="zh-CN" sz="2000" b="1" i="0" kern="1200" dirty="0" smtClean="0">
                <a:solidFill>
                  <a:schemeClr val="tx1"/>
                </a:solidFill>
                <a:effectLst/>
                <a:latin typeface="+mn-lt"/>
                <a:ea typeface="+mn-ea"/>
                <a:cs typeface="+mn-cs"/>
              </a:rPr>
              <a:t>等数据集在内的多个</a:t>
            </a:r>
            <a:r>
              <a:rPr lang="en-US" altLang="zh-CN" sz="2000" b="1" i="0" kern="1200" dirty="0" err="1" smtClean="0">
                <a:solidFill>
                  <a:schemeClr val="tx1"/>
                </a:solidFill>
                <a:effectLst/>
                <a:latin typeface="+mn-lt"/>
                <a:ea typeface="+mn-ea"/>
                <a:cs typeface="+mn-cs"/>
              </a:rPr>
              <a:t>SSc</a:t>
            </a:r>
            <a:r>
              <a:rPr lang="zh-CN" altLang="zh-CN" sz="2000" b="1" i="0" kern="1200" dirty="0" smtClean="0">
                <a:solidFill>
                  <a:schemeClr val="tx1"/>
                </a:solidFill>
                <a:effectLst/>
                <a:latin typeface="+mn-lt"/>
                <a:ea typeface="+mn-ea"/>
                <a:cs typeface="+mn-cs"/>
              </a:rPr>
              <a:t>皮肤组织表达谱数据，并利用</a:t>
            </a:r>
            <a:r>
              <a:rPr lang="en-US" altLang="zh-CN" sz="2000" b="1" i="0" kern="1200" dirty="0" smtClean="0">
                <a:solidFill>
                  <a:schemeClr val="tx1"/>
                </a:solidFill>
                <a:effectLst/>
                <a:latin typeface="+mn-lt"/>
                <a:ea typeface="+mn-ea"/>
                <a:cs typeface="+mn-cs"/>
              </a:rPr>
              <a:t>t</a:t>
            </a:r>
            <a:r>
              <a:rPr lang="zh-CN" altLang="zh-CN" sz="2000" b="1" i="0" kern="1200" dirty="0" smtClean="0">
                <a:solidFill>
                  <a:schemeClr val="tx1"/>
                </a:solidFill>
                <a:effectLst/>
                <a:latin typeface="+mn-lt"/>
                <a:ea typeface="+mn-ea"/>
                <a:cs typeface="+mn-cs"/>
              </a:rPr>
              <a:t>检验，对其中铁代谢相关通路基因进行了差异表达分析。我们发现在硬皮病皮肤组织中</a:t>
            </a:r>
            <a:r>
              <a:rPr lang="en-US" altLang="zh-CN" sz="2000" b="1" i="0" kern="1200" dirty="0" smtClean="0">
                <a:solidFill>
                  <a:schemeClr val="tx1"/>
                </a:solidFill>
                <a:effectLst/>
                <a:latin typeface="+mn-lt"/>
                <a:ea typeface="+mn-ea"/>
                <a:cs typeface="+mn-cs"/>
              </a:rPr>
              <a:t>FTH</a:t>
            </a:r>
            <a:r>
              <a:rPr lang="zh-CN" altLang="zh-CN" sz="2000" b="1" i="0" kern="1200" dirty="0" smtClean="0">
                <a:solidFill>
                  <a:schemeClr val="tx1"/>
                </a:solidFill>
                <a:effectLst/>
                <a:latin typeface="+mn-lt"/>
                <a:ea typeface="+mn-ea"/>
                <a:cs typeface="+mn-cs"/>
              </a:rPr>
              <a:t>、</a:t>
            </a:r>
            <a:r>
              <a:rPr lang="en-US" altLang="zh-CN" sz="2000" b="1" i="0" kern="1200" dirty="0" smtClean="0">
                <a:solidFill>
                  <a:schemeClr val="tx1"/>
                </a:solidFill>
                <a:effectLst/>
                <a:latin typeface="+mn-lt"/>
                <a:ea typeface="+mn-ea"/>
                <a:cs typeface="+mn-cs"/>
              </a:rPr>
              <a:t>FTL</a:t>
            </a:r>
            <a:r>
              <a:rPr lang="zh-CN" altLang="zh-CN" sz="2000" b="1" i="0" kern="1200" dirty="0" smtClean="0">
                <a:solidFill>
                  <a:schemeClr val="tx1"/>
                </a:solidFill>
                <a:effectLst/>
                <a:latin typeface="+mn-lt"/>
                <a:ea typeface="+mn-ea"/>
                <a:cs typeface="+mn-cs"/>
              </a:rPr>
              <a:t>、</a:t>
            </a:r>
            <a:r>
              <a:rPr lang="en-US" altLang="zh-CN" sz="2000" b="1" i="0" kern="1200" dirty="0" smtClean="0">
                <a:solidFill>
                  <a:schemeClr val="tx1"/>
                </a:solidFill>
                <a:effectLst/>
                <a:latin typeface="+mn-lt"/>
                <a:ea typeface="+mn-ea"/>
                <a:cs typeface="+mn-cs"/>
              </a:rPr>
              <a:t>SLC39A14</a:t>
            </a:r>
            <a:r>
              <a:rPr lang="zh-CN" altLang="zh-CN" sz="2000" b="1" i="0" kern="1200" dirty="0" smtClean="0">
                <a:solidFill>
                  <a:schemeClr val="tx1"/>
                </a:solidFill>
                <a:effectLst/>
                <a:latin typeface="+mn-lt"/>
                <a:ea typeface="+mn-ea"/>
                <a:cs typeface="+mn-cs"/>
              </a:rPr>
              <a:t>、</a:t>
            </a:r>
            <a:r>
              <a:rPr lang="en-US" altLang="zh-CN" sz="2000" b="1" i="0" kern="1200" dirty="0" smtClean="0">
                <a:solidFill>
                  <a:schemeClr val="tx1"/>
                </a:solidFill>
                <a:effectLst/>
                <a:latin typeface="+mn-lt"/>
                <a:ea typeface="+mn-ea"/>
                <a:cs typeface="+mn-cs"/>
              </a:rPr>
              <a:t>TFR2</a:t>
            </a:r>
            <a:r>
              <a:rPr lang="zh-CN" altLang="zh-CN" sz="2000" b="1" i="0" kern="1200" dirty="0" smtClean="0">
                <a:solidFill>
                  <a:schemeClr val="tx1"/>
                </a:solidFill>
                <a:effectLst/>
                <a:latin typeface="+mn-lt"/>
                <a:ea typeface="+mn-ea"/>
                <a:cs typeface="+mn-cs"/>
              </a:rPr>
              <a:t>、</a:t>
            </a:r>
            <a:r>
              <a:rPr lang="en-US" altLang="zh-CN" sz="2000" b="1" i="0" kern="1200" dirty="0" smtClean="0">
                <a:solidFill>
                  <a:schemeClr val="tx1"/>
                </a:solidFill>
                <a:effectLst/>
                <a:latin typeface="+mn-lt"/>
                <a:ea typeface="+mn-ea"/>
                <a:cs typeface="+mn-cs"/>
              </a:rPr>
              <a:t>CIAO1</a:t>
            </a:r>
            <a:r>
              <a:rPr lang="zh-CN" altLang="zh-CN" sz="2000" b="1" i="0" kern="1200" dirty="0" smtClean="0">
                <a:solidFill>
                  <a:schemeClr val="tx1"/>
                </a:solidFill>
                <a:effectLst/>
                <a:latin typeface="+mn-lt"/>
                <a:ea typeface="+mn-ea"/>
                <a:cs typeface="+mn-cs"/>
              </a:rPr>
              <a:t>、</a:t>
            </a:r>
            <a:r>
              <a:rPr lang="en-US" altLang="zh-CN" sz="2000" b="1" i="0" kern="1200" dirty="0" smtClean="0">
                <a:solidFill>
                  <a:schemeClr val="tx1"/>
                </a:solidFill>
                <a:effectLst/>
                <a:latin typeface="+mn-lt"/>
                <a:ea typeface="+mn-ea"/>
                <a:cs typeface="+mn-cs"/>
              </a:rPr>
              <a:t>HAMP</a:t>
            </a:r>
            <a:r>
              <a:rPr lang="zh-CN" altLang="zh-CN" sz="2000" b="1" i="0" kern="1200" dirty="0" smtClean="0">
                <a:solidFill>
                  <a:schemeClr val="tx1"/>
                </a:solidFill>
                <a:effectLst/>
                <a:latin typeface="+mn-lt"/>
                <a:ea typeface="+mn-ea"/>
                <a:cs typeface="+mn-cs"/>
              </a:rPr>
              <a:t>、</a:t>
            </a:r>
            <a:r>
              <a:rPr lang="en-US" altLang="zh-CN" sz="2000" b="1" i="0" kern="1200" dirty="0" smtClean="0">
                <a:solidFill>
                  <a:schemeClr val="tx1"/>
                </a:solidFill>
                <a:effectLst/>
                <a:latin typeface="+mn-lt"/>
                <a:ea typeface="+mn-ea"/>
                <a:cs typeface="+mn-cs"/>
              </a:rPr>
              <a:t>BMP6</a:t>
            </a:r>
            <a:r>
              <a:rPr lang="zh-CN" altLang="zh-CN" sz="2000" b="1" i="0" kern="1200" dirty="0" smtClean="0">
                <a:solidFill>
                  <a:schemeClr val="tx1"/>
                </a:solidFill>
                <a:effectLst/>
                <a:latin typeface="+mn-lt"/>
                <a:ea typeface="+mn-ea"/>
                <a:cs typeface="+mn-cs"/>
              </a:rPr>
              <a:t>等发生了显著的降低</a:t>
            </a:r>
            <a:r>
              <a:rPr lang="zh-CN" altLang="en-US" sz="2000" b="1" i="0" kern="1200" dirty="0" smtClean="0">
                <a:solidFill>
                  <a:schemeClr val="tx1"/>
                </a:solidFill>
                <a:effectLst/>
                <a:latin typeface="+mn-lt"/>
                <a:ea typeface="+mn-ea"/>
                <a:cs typeface="+mn-cs"/>
              </a:rPr>
              <a:t>。</a:t>
            </a:r>
            <a:endParaRPr lang="zh-CN" altLang="en-US" sz="2000" b="1" i="0" dirty="0"/>
          </a:p>
        </p:txBody>
      </p:sp>
      <p:sp>
        <p:nvSpPr>
          <p:cNvPr id="4" name="灯片编号占位符 3"/>
          <p:cNvSpPr>
            <a:spLocks noGrp="1"/>
          </p:cNvSpPr>
          <p:nvPr>
            <p:ph type="sldNum" sz="quarter" idx="10"/>
          </p:nvPr>
        </p:nvSpPr>
        <p:spPr/>
        <p:txBody>
          <a:bodyPr/>
          <a:lstStyle/>
          <a:p>
            <a:fld id="{637003C5-0F92-45A3-AF7A-25F1C7158279}" type="slidenum">
              <a:rPr lang="en-US" smtClean="0"/>
              <a:t>32</a:t>
            </a:fld>
            <a:endParaRPr lang="en-US"/>
          </a:p>
        </p:txBody>
      </p:sp>
    </p:spTree>
    <p:extLst>
      <p:ext uri="{BB962C8B-B14F-4D97-AF65-F5344CB8AC3E}">
        <p14:creationId xmlns:p14="http://schemas.microsoft.com/office/powerpoint/2010/main" val="3290228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的</a:t>
            </a:r>
            <a:r>
              <a:rPr lang="en-US" altLang="zh-CN" sz="2000" b="1" kern="1200" dirty="0" smtClean="0">
                <a:solidFill>
                  <a:schemeClr val="tx1"/>
                </a:solidFill>
                <a:effectLst/>
                <a:latin typeface="+mn-lt"/>
                <a:ea typeface="+mn-ea"/>
                <a:cs typeface="+mn-cs"/>
              </a:rPr>
              <a:t>mRNA</a:t>
            </a:r>
            <a:r>
              <a:rPr lang="zh-CN" altLang="zh-CN" sz="2000" b="1" kern="1200" dirty="0" smtClean="0">
                <a:solidFill>
                  <a:schemeClr val="tx1"/>
                </a:solidFill>
                <a:effectLst/>
                <a:latin typeface="+mn-lt"/>
                <a:ea typeface="+mn-ea"/>
                <a:cs typeface="+mn-cs"/>
              </a:rPr>
              <a:t>水平下降了</a:t>
            </a:r>
            <a:r>
              <a:rPr lang="en-US" altLang="zh-CN" sz="2000" b="1" kern="1200" dirty="0" smtClean="0">
                <a:solidFill>
                  <a:schemeClr val="tx1"/>
                </a:solidFill>
                <a:effectLst/>
                <a:latin typeface="+mn-lt"/>
                <a:ea typeface="+mn-ea"/>
                <a:cs typeface="+mn-cs"/>
              </a:rPr>
              <a:t>6.4</a:t>
            </a:r>
            <a:r>
              <a:rPr lang="zh-CN" altLang="zh-CN" sz="2000" b="1" kern="1200" dirty="0" smtClean="0">
                <a:solidFill>
                  <a:schemeClr val="tx1"/>
                </a:solidFill>
                <a:effectLst/>
                <a:latin typeface="+mn-lt"/>
                <a:ea typeface="+mn-ea"/>
                <a:cs typeface="+mn-cs"/>
              </a:rPr>
              <a:t>倍（</a:t>
            </a:r>
            <a:r>
              <a:rPr lang="en-US" altLang="zh-CN" sz="2000" b="1" kern="1200" dirty="0" smtClean="0">
                <a:solidFill>
                  <a:schemeClr val="tx1"/>
                </a:solidFill>
                <a:effectLst/>
                <a:latin typeface="+mn-lt"/>
                <a:ea typeface="+mn-ea"/>
                <a:cs typeface="+mn-cs"/>
              </a:rPr>
              <a:t>0.02916 ± 0.005645 vs 0.004517 ± 0.002256 N=18</a:t>
            </a:r>
            <a:r>
              <a:rPr lang="zh-CN" altLang="zh-CN" sz="2000" b="1" kern="1200" dirty="0" smtClean="0">
                <a:solidFill>
                  <a:schemeClr val="tx1"/>
                </a:solidFill>
                <a:effectLst/>
                <a:latin typeface="+mn-lt"/>
                <a:ea typeface="+mn-ea"/>
                <a:cs typeface="+mn-cs"/>
              </a:rPr>
              <a:t>）（图</a:t>
            </a:r>
            <a:r>
              <a:rPr lang="en-US" altLang="zh-CN" sz="2000" b="1" kern="1200" dirty="0" smtClean="0">
                <a:solidFill>
                  <a:schemeClr val="tx1"/>
                </a:solidFill>
                <a:effectLst/>
                <a:latin typeface="+mn-lt"/>
                <a:ea typeface="+mn-ea"/>
                <a:cs typeface="+mn-cs"/>
              </a:rPr>
              <a:t>5B</a:t>
            </a:r>
            <a:r>
              <a:rPr lang="zh-CN" altLang="zh-CN" sz="2000" b="1" kern="1200" dirty="0" smtClean="0">
                <a:solidFill>
                  <a:schemeClr val="tx1"/>
                </a:solidFill>
                <a:effectLst/>
                <a:latin typeface="+mn-lt"/>
                <a:ea typeface="+mn-ea"/>
                <a:cs typeface="+mn-cs"/>
              </a:rPr>
              <a:t>）。上述结果进一步证实了硬皮病皮肤纤维化中存在</a:t>
            </a:r>
            <a:r>
              <a:rPr lang="en-US" altLang="zh-CN" sz="2000" b="1" kern="1200" dirty="0" smtClean="0">
                <a:solidFill>
                  <a:schemeClr val="tx1"/>
                </a:solidFill>
                <a:effectLst/>
                <a:latin typeface="+mn-lt"/>
                <a:ea typeface="+mn-ea"/>
                <a:cs typeface="+mn-cs"/>
              </a:rPr>
              <a:t>FGF6</a:t>
            </a:r>
            <a:r>
              <a:rPr lang="zh-CN" altLang="zh-CN" sz="2000" b="1" kern="1200" dirty="0" smtClean="0">
                <a:solidFill>
                  <a:schemeClr val="tx1"/>
                </a:solidFill>
                <a:effectLst/>
                <a:latin typeface="+mn-lt"/>
                <a:ea typeface="+mn-ea"/>
                <a:cs typeface="+mn-cs"/>
              </a:rPr>
              <a:t>表达降低及铁代谢紊乱的现象。</a:t>
            </a:r>
          </a:p>
          <a:p>
            <a:endParaRPr lang="zh-CN" altLang="en-US" sz="2000" b="1" dirty="0"/>
          </a:p>
        </p:txBody>
      </p:sp>
      <p:sp>
        <p:nvSpPr>
          <p:cNvPr id="4" name="灯片编号占位符 3"/>
          <p:cNvSpPr>
            <a:spLocks noGrp="1"/>
          </p:cNvSpPr>
          <p:nvPr>
            <p:ph type="sldNum" sz="quarter" idx="10"/>
          </p:nvPr>
        </p:nvSpPr>
        <p:spPr/>
        <p:txBody>
          <a:bodyPr/>
          <a:lstStyle/>
          <a:p>
            <a:fld id="{637003C5-0F92-45A3-AF7A-25F1C7158279}" type="slidenum">
              <a:rPr lang="en-US" smtClean="0"/>
              <a:t>33</a:t>
            </a:fld>
            <a:endParaRPr lang="en-US"/>
          </a:p>
        </p:txBody>
      </p:sp>
    </p:spTree>
    <p:extLst>
      <p:ext uri="{BB962C8B-B14F-4D97-AF65-F5344CB8AC3E}">
        <p14:creationId xmlns:p14="http://schemas.microsoft.com/office/powerpoint/2010/main" val="522181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BLM</a:t>
            </a:r>
            <a:r>
              <a:rPr lang="zh-CN" altLang="en-US" sz="1200" kern="1200" dirty="0" smtClean="0">
                <a:solidFill>
                  <a:schemeClr val="tx1"/>
                </a:solidFill>
                <a:effectLst/>
                <a:latin typeface="+mn-lt"/>
                <a:ea typeface="+mn-ea"/>
                <a:cs typeface="+mn-cs"/>
              </a:rPr>
              <a:t>诱导的小鼠肺纤维化组织中，</a:t>
            </a:r>
            <a:r>
              <a:rPr lang="en-US" altLang="zh-CN" sz="1200" kern="1200" dirty="0" smtClean="0">
                <a:solidFill>
                  <a:schemeClr val="tx1"/>
                </a:solidFill>
                <a:effectLst/>
                <a:latin typeface="+mn-lt"/>
                <a:ea typeface="+mn-ea"/>
                <a:cs typeface="+mn-cs"/>
              </a:rPr>
              <a:t>Western blot </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IHC </a:t>
            </a:r>
            <a:r>
              <a:rPr lang="zh-CN" altLang="en-US" sz="1200" kern="1200" dirty="0" smtClean="0">
                <a:solidFill>
                  <a:schemeClr val="tx1"/>
                </a:solidFill>
                <a:effectLst/>
                <a:latin typeface="+mn-lt"/>
                <a:ea typeface="+mn-ea"/>
                <a:cs typeface="+mn-cs"/>
              </a:rPr>
              <a:t>表明</a:t>
            </a:r>
            <a:r>
              <a:rPr lang="en-US" altLang="zh-CN" sz="1200" kern="1200" dirty="0" smtClean="0">
                <a:solidFill>
                  <a:schemeClr val="tx1"/>
                </a:solidFill>
                <a:effectLst/>
                <a:latin typeface="+mn-lt"/>
                <a:ea typeface="+mn-ea"/>
                <a:cs typeface="+mn-cs"/>
              </a:rPr>
              <a:t>FGF6</a:t>
            </a:r>
            <a:r>
              <a:rPr lang="zh-CN" altLang="en-US" sz="1200" kern="1200" dirty="0" smtClean="0">
                <a:solidFill>
                  <a:schemeClr val="tx1"/>
                </a:solidFill>
                <a:effectLst/>
                <a:latin typeface="+mn-lt"/>
                <a:ea typeface="+mn-ea"/>
                <a:cs typeface="+mn-cs"/>
              </a:rPr>
              <a:t>蛋白表达显著降低，</a:t>
            </a:r>
            <a:r>
              <a:rPr lang="en-US" altLang="zh-CN" sz="1200" kern="1200" dirty="0" smtClean="0">
                <a:solidFill>
                  <a:schemeClr val="tx1"/>
                </a:solidFill>
                <a:effectLst/>
                <a:latin typeface="+mn-lt"/>
                <a:ea typeface="+mn-ea"/>
                <a:cs typeface="+mn-cs"/>
              </a:rPr>
              <a:t>IHC</a:t>
            </a:r>
            <a:r>
              <a:rPr lang="zh-CN" altLang="en-US" sz="1200" kern="1200" dirty="0" smtClean="0">
                <a:solidFill>
                  <a:schemeClr val="tx1"/>
                </a:solidFill>
                <a:effectLst/>
                <a:latin typeface="+mn-lt"/>
                <a:ea typeface="+mn-ea"/>
                <a:cs typeface="+mn-cs"/>
              </a:rPr>
              <a:t>表明</a:t>
            </a:r>
            <a:r>
              <a:rPr lang="en-US" altLang="zh-CN" sz="1200" kern="1200" dirty="0" smtClean="0">
                <a:solidFill>
                  <a:schemeClr val="tx1"/>
                </a:solidFill>
                <a:effectLst/>
                <a:latin typeface="+mn-lt"/>
                <a:ea typeface="+mn-ea"/>
                <a:cs typeface="+mn-cs"/>
              </a:rPr>
              <a:t>FGF6</a:t>
            </a:r>
            <a:r>
              <a:rPr lang="zh-CN" altLang="en-US" sz="1200" kern="1200" dirty="0" smtClean="0">
                <a:solidFill>
                  <a:schemeClr val="tx1"/>
                </a:solidFill>
                <a:effectLst/>
                <a:latin typeface="+mn-lt"/>
                <a:ea typeface="+mn-ea"/>
                <a:cs typeface="+mn-cs"/>
              </a:rPr>
              <a:t>的表达降低是部分细胞表达丢失导致的。</a:t>
            </a:r>
            <a:endParaRPr lang="zh-CN" altLang="en-US" sz="2000" b="1" dirty="0"/>
          </a:p>
        </p:txBody>
      </p:sp>
      <p:sp>
        <p:nvSpPr>
          <p:cNvPr id="4" name="灯片编号占位符 3"/>
          <p:cNvSpPr>
            <a:spLocks noGrp="1"/>
          </p:cNvSpPr>
          <p:nvPr>
            <p:ph type="sldNum" sz="quarter" idx="10"/>
          </p:nvPr>
        </p:nvSpPr>
        <p:spPr/>
        <p:txBody>
          <a:bodyPr/>
          <a:lstStyle/>
          <a:p>
            <a:fld id="{637003C5-0F92-45A3-AF7A-25F1C7158279}" type="slidenum">
              <a:rPr lang="en-US" smtClean="0"/>
              <a:t>34</a:t>
            </a:fld>
            <a:endParaRPr lang="en-US"/>
          </a:p>
        </p:txBody>
      </p:sp>
    </p:spTree>
    <p:extLst>
      <p:ext uri="{BB962C8B-B14F-4D97-AF65-F5344CB8AC3E}">
        <p14:creationId xmlns:p14="http://schemas.microsoft.com/office/powerpoint/2010/main" val="1701749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a:t>
            </a:fld>
            <a:endParaRPr lang="en-US"/>
          </a:p>
        </p:txBody>
      </p:sp>
    </p:spTree>
    <p:extLst>
      <p:ext uri="{BB962C8B-B14F-4D97-AF65-F5344CB8AC3E}">
        <p14:creationId xmlns:p14="http://schemas.microsoft.com/office/powerpoint/2010/main" val="185639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培养原代皮肤成纤维细胞，利用</a:t>
            </a:r>
            <a:r>
              <a:rPr lang="en-US" altLang="zh-CN" sz="1200" kern="1200" dirty="0" smtClean="0">
                <a:solidFill>
                  <a:schemeClr val="tx1"/>
                </a:solidFill>
                <a:effectLst/>
                <a:latin typeface="+mn-lt"/>
                <a:ea typeface="+mn-ea"/>
                <a:cs typeface="+mn-cs"/>
              </a:rPr>
              <a:t>TGF-β</a:t>
            </a:r>
            <a:r>
              <a:rPr lang="zh-CN" altLang="zh-CN" sz="1200" kern="1200" dirty="0" smtClean="0">
                <a:solidFill>
                  <a:schemeClr val="tx1"/>
                </a:solidFill>
                <a:effectLst/>
                <a:latin typeface="+mn-lt"/>
                <a:ea typeface="+mn-ea"/>
                <a:cs typeface="+mn-cs"/>
              </a:rPr>
              <a:t>诱导构建纤维化细胞模型，并在此基础上探索铁对纤维化细胞模型的作用。定量</a:t>
            </a:r>
            <a:r>
              <a:rPr lang="en-US" altLang="zh-CN" sz="1200" kern="1200" dirty="0" smtClean="0">
                <a:solidFill>
                  <a:schemeClr val="tx1"/>
                </a:solidFill>
                <a:effectLst/>
                <a:latin typeface="+mn-lt"/>
                <a:ea typeface="+mn-ea"/>
                <a:cs typeface="+mn-cs"/>
              </a:rPr>
              <a:t>PCR</a:t>
            </a:r>
            <a:r>
              <a:rPr lang="zh-CN" altLang="zh-CN" sz="1200" kern="1200" dirty="0" smtClean="0">
                <a:solidFill>
                  <a:schemeClr val="tx1"/>
                </a:solidFill>
                <a:effectLst/>
                <a:latin typeface="+mn-lt"/>
                <a:ea typeface="+mn-ea"/>
                <a:cs typeface="+mn-cs"/>
              </a:rPr>
              <a:t>结果表明去铁铵（</a:t>
            </a:r>
            <a:r>
              <a:rPr lang="en-US" altLang="zh-CN" sz="1200" kern="1200" dirty="0" err="1" smtClean="0">
                <a:solidFill>
                  <a:schemeClr val="tx1"/>
                </a:solidFill>
                <a:effectLst/>
                <a:latin typeface="+mn-lt"/>
                <a:ea typeface="+mn-ea"/>
                <a:cs typeface="+mn-cs"/>
              </a:rPr>
              <a:t>Deferoxamine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DFO</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FGF6</a:t>
            </a:r>
            <a:r>
              <a:rPr lang="zh-CN" altLang="zh-CN" sz="1200" kern="1200" dirty="0" smtClean="0">
                <a:solidFill>
                  <a:schemeClr val="tx1"/>
                </a:solidFill>
                <a:effectLst/>
                <a:latin typeface="+mn-lt"/>
                <a:ea typeface="+mn-ea"/>
                <a:cs typeface="+mn-cs"/>
              </a:rPr>
              <a:t>活性蛋白可直接降低</a:t>
            </a:r>
            <a:r>
              <a:rPr lang="en-US" altLang="zh-CN" sz="1200" kern="1200" dirty="0" smtClean="0">
                <a:solidFill>
                  <a:schemeClr val="tx1"/>
                </a:solidFill>
                <a:effectLst/>
                <a:latin typeface="+mn-lt"/>
                <a:ea typeface="+mn-ea"/>
                <a:cs typeface="+mn-cs"/>
              </a:rPr>
              <a:t>CTGF</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TGF-β</a:t>
            </a:r>
            <a:r>
              <a:rPr lang="zh-CN" altLang="zh-CN" sz="1200" kern="1200" dirty="0" smtClean="0">
                <a:solidFill>
                  <a:schemeClr val="tx1"/>
                </a:solidFill>
                <a:effectLst/>
                <a:latin typeface="+mn-lt"/>
                <a:ea typeface="+mn-ea"/>
                <a:cs typeface="+mn-cs"/>
              </a:rPr>
              <a:t>的表达（图</a:t>
            </a:r>
            <a:r>
              <a:rPr lang="en-US" altLang="zh-CN" sz="1200" kern="1200" dirty="0" smtClean="0">
                <a:solidFill>
                  <a:schemeClr val="tx1"/>
                </a:solidFill>
                <a:effectLst/>
                <a:latin typeface="+mn-lt"/>
                <a:ea typeface="+mn-ea"/>
                <a:cs typeface="+mn-cs"/>
              </a:rPr>
              <a:t>2-3-3D</a:t>
            </a:r>
            <a:r>
              <a:rPr lang="zh-CN" altLang="zh-CN"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2-3-3G</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FAC</a:t>
            </a:r>
            <a:r>
              <a:rPr lang="zh-CN" altLang="zh-CN" sz="1200" kern="1200" dirty="0" smtClean="0">
                <a:solidFill>
                  <a:schemeClr val="tx1"/>
                </a:solidFill>
                <a:effectLst/>
                <a:latin typeface="+mn-lt"/>
                <a:ea typeface="+mn-ea"/>
                <a:cs typeface="+mn-cs"/>
              </a:rPr>
              <a:t>可上调</a:t>
            </a:r>
            <a:r>
              <a:rPr lang="en-US" altLang="zh-CN" sz="1200" i="1" kern="1200" dirty="0" smtClean="0">
                <a:solidFill>
                  <a:schemeClr val="tx1"/>
                </a:solidFill>
                <a:effectLst/>
                <a:latin typeface="+mn-lt"/>
                <a:ea typeface="+mn-ea"/>
                <a:cs typeface="+mn-cs"/>
              </a:rPr>
              <a:t>COL1A1</a:t>
            </a:r>
            <a:r>
              <a:rPr lang="zh-CN"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COL1A2</a:t>
            </a:r>
            <a:r>
              <a:rPr lang="zh-CN"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COL3A1</a:t>
            </a:r>
            <a:r>
              <a:rPr lang="zh-CN"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CTGF</a:t>
            </a:r>
            <a:r>
              <a:rPr lang="zh-CN"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α-SMA</a:t>
            </a:r>
            <a:r>
              <a:rPr lang="zh-CN"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FN1</a:t>
            </a:r>
            <a:r>
              <a:rPr lang="zh-CN" altLang="zh-CN" sz="1200" kern="1200" dirty="0" smtClean="0">
                <a:solidFill>
                  <a:schemeClr val="tx1"/>
                </a:solidFill>
                <a:effectLst/>
                <a:latin typeface="+mn-lt"/>
                <a:ea typeface="+mn-ea"/>
                <a:cs typeface="+mn-cs"/>
              </a:rPr>
              <a:t>和</a:t>
            </a:r>
            <a:r>
              <a:rPr lang="en-US" altLang="zh-CN" sz="1200" i="1" kern="1200" dirty="0" smtClean="0">
                <a:solidFill>
                  <a:schemeClr val="tx1"/>
                </a:solidFill>
                <a:effectLst/>
                <a:latin typeface="+mn-lt"/>
                <a:ea typeface="+mn-ea"/>
                <a:cs typeface="+mn-cs"/>
              </a:rPr>
              <a:t>TGF-β</a:t>
            </a:r>
            <a:r>
              <a:rPr lang="zh-CN" altLang="zh-CN" sz="1200" kern="1200" dirty="0" smtClean="0">
                <a:solidFill>
                  <a:schemeClr val="tx1"/>
                </a:solidFill>
                <a:effectLst/>
                <a:latin typeface="+mn-lt"/>
                <a:ea typeface="+mn-ea"/>
                <a:cs typeface="+mn-cs"/>
              </a:rPr>
              <a:t>等纤维化相关基因的表达，而</a:t>
            </a:r>
            <a:r>
              <a:rPr lang="en-US" altLang="zh-CN" sz="1200" kern="1200" dirty="0" smtClean="0">
                <a:solidFill>
                  <a:schemeClr val="tx1"/>
                </a:solidFill>
                <a:effectLst/>
                <a:latin typeface="+mn-lt"/>
                <a:ea typeface="+mn-ea"/>
                <a:cs typeface="+mn-cs"/>
              </a:rPr>
              <a:t>FGF6</a:t>
            </a:r>
            <a:r>
              <a:rPr lang="zh-CN" altLang="zh-CN" sz="1200" kern="1200" dirty="0" smtClean="0">
                <a:solidFill>
                  <a:schemeClr val="tx1"/>
                </a:solidFill>
                <a:effectLst/>
                <a:latin typeface="+mn-lt"/>
                <a:ea typeface="+mn-ea"/>
                <a:cs typeface="+mn-cs"/>
              </a:rPr>
              <a:t>蛋白和</a:t>
            </a:r>
            <a:r>
              <a:rPr lang="en-US" altLang="zh-CN" sz="1200" kern="1200" dirty="0" smtClean="0">
                <a:solidFill>
                  <a:schemeClr val="tx1"/>
                </a:solidFill>
                <a:effectLst/>
                <a:latin typeface="+mn-lt"/>
                <a:ea typeface="+mn-ea"/>
                <a:cs typeface="+mn-cs"/>
              </a:rPr>
              <a:t>DFO</a:t>
            </a:r>
            <a:r>
              <a:rPr lang="zh-CN" altLang="zh-CN" sz="1200" kern="1200" dirty="0" smtClean="0">
                <a:solidFill>
                  <a:schemeClr val="tx1"/>
                </a:solidFill>
                <a:effectLst/>
                <a:latin typeface="+mn-lt"/>
                <a:ea typeface="+mn-ea"/>
                <a:cs typeface="+mn-cs"/>
              </a:rPr>
              <a:t>可显著缓解胶原的表达（图</a:t>
            </a:r>
            <a:r>
              <a:rPr lang="en-US" altLang="zh-CN" sz="1200" kern="1200" dirty="0" smtClean="0">
                <a:solidFill>
                  <a:schemeClr val="tx1"/>
                </a:solidFill>
                <a:effectLst/>
                <a:latin typeface="+mn-lt"/>
                <a:ea typeface="+mn-ea"/>
                <a:cs typeface="+mn-cs"/>
              </a:rPr>
              <a:t>2-3-3A-G</a:t>
            </a:r>
            <a:r>
              <a:rPr lang="zh-CN" altLang="zh-CN" sz="1200" kern="1200" dirty="0" smtClean="0">
                <a:solidFill>
                  <a:schemeClr val="tx1"/>
                </a:solidFill>
                <a:effectLst/>
                <a:latin typeface="+mn-lt"/>
                <a:ea typeface="+mn-ea"/>
                <a:cs typeface="+mn-cs"/>
              </a:rPr>
              <a:t>）。上述结果表明，铁的累积可以显著加重</a:t>
            </a:r>
            <a:r>
              <a:rPr lang="en-US" altLang="zh-CN" sz="1200" kern="1200" dirty="0" smtClean="0">
                <a:solidFill>
                  <a:schemeClr val="tx1"/>
                </a:solidFill>
                <a:effectLst/>
                <a:latin typeface="+mn-lt"/>
                <a:ea typeface="+mn-ea"/>
                <a:cs typeface="+mn-cs"/>
              </a:rPr>
              <a:t>TGF-β</a:t>
            </a:r>
            <a:r>
              <a:rPr lang="zh-CN" altLang="zh-CN" sz="1200" kern="1200" dirty="0" smtClean="0">
                <a:solidFill>
                  <a:schemeClr val="tx1"/>
                </a:solidFill>
                <a:effectLst/>
                <a:latin typeface="+mn-lt"/>
                <a:ea typeface="+mn-ea"/>
                <a:cs typeface="+mn-cs"/>
              </a:rPr>
              <a:t>诱导的纤维化反应，而螯合铁离子和给与</a:t>
            </a:r>
            <a:r>
              <a:rPr lang="en-US" altLang="zh-CN" sz="1200" kern="1200" dirty="0" smtClean="0">
                <a:solidFill>
                  <a:schemeClr val="tx1"/>
                </a:solidFill>
                <a:effectLst/>
                <a:latin typeface="+mn-lt"/>
                <a:ea typeface="+mn-ea"/>
                <a:cs typeface="+mn-cs"/>
              </a:rPr>
              <a:t>FGF6</a:t>
            </a:r>
            <a:r>
              <a:rPr lang="zh-CN" altLang="zh-CN" sz="1200" kern="1200" dirty="0" smtClean="0">
                <a:solidFill>
                  <a:schemeClr val="tx1"/>
                </a:solidFill>
                <a:effectLst/>
                <a:latin typeface="+mn-lt"/>
                <a:ea typeface="+mn-ea"/>
                <a:cs typeface="+mn-cs"/>
              </a:rPr>
              <a:t>活性蛋白可显著抑制</a:t>
            </a:r>
            <a:r>
              <a:rPr lang="en-US" altLang="zh-CN" sz="1200" kern="1200" dirty="0" smtClean="0">
                <a:solidFill>
                  <a:schemeClr val="tx1"/>
                </a:solidFill>
                <a:effectLst/>
                <a:latin typeface="+mn-lt"/>
                <a:ea typeface="+mn-ea"/>
                <a:cs typeface="+mn-cs"/>
              </a:rPr>
              <a:t>FGF6</a:t>
            </a:r>
            <a:r>
              <a:rPr lang="zh-CN" altLang="zh-CN" sz="1200" kern="1200" dirty="0" smtClean="0">
                <a:solidFill>
                  <a:schemeClr val="tx1"/>
                </a:solidFill>
                <a:effectLst/>
                <a:latin typeface="+mn-lt"/>
                <a:ea typeface="+mn-ea"/>
                <a:cs typeface="+mn-cs"/>
              </a:rPr>
              <a:t>诱导的纤维化反应，因此铁代谢在纤维化过程中具重要作用。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37003C5-0F92-45A3-AF7A-25F1C7158279}" type="slidenum">
              <a:rPr lang="en-US" smtClean="0"/>
              <a:t>35</a:t>
            </a:fld>
            <a:endParaRPr lang="en-US"/>
          </a:p>
        </p:txBody>
      </p:sp>
    </p:spTree>
    <p:extLst>
      <p:ext uri="{BB962C8B-B14F-4D97-AF65-F5344CB8AC3E}">
        <p14:creationId xmlns:p14="http://schemas.microsoft.com/office/powerpoint/2010/main" val="3657998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36</a:t>
            </a:fld>
            <a:endParaRPr lang="en-US"/>
          </a:p>
        </p:txBody>
      </p:sp>
    </p:spTree>
    <p:extLst>
      <p:ext uri="{BB962C8B-B14F-4D97-AF65-F5344CB8AC3E}">
        <p14:creationId xmlns:p14="http://schemas.microsoft.com/office/powerpoint/2010/main" val="1452350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铁离子代谢是一个非常复杂精细的过程，铁离子的摄入主要效应细胞是成熟的十二指肠上皮细胞，而外界铁离子的来源是食物中的铁。当食物中的铁离子到达十二指肠时，铁离子为三价铁</a:t>
            </a:r>
            <a:r>
              <a:rPr lang="en-US" altLang="zh-CN" sz="1200" kern="1200" dirty="0" smtClean="0">
                <a:solidFill>
                  <a:schemeClr val="tx1"/>
                </a:solidFill>
                <a:effectLst/>
                <a:latin typeface="+mn-lt"/>
                <a:ea typeface="+mn-ea"/>
                <a:cs typeface="+mn-cs"/>
              </a:rPr>
              <a:t>(Fe</a:t>
            </a:r>
            <a:r>
              <a:rPr lang="en-US" altLang="zh-CN" sz="1200" kern="1200" baseline="30000" dirty="0" smtClean="0">
                <a:solidFill>
                  <a:schemeClr val="tx1"/>
                </a:solidFill>
                <a:effectLst/>
                <a:latin typeface="+mn-lt"/>
                <a:ea typeface="+mn-ea"/>
                <a:cs typeface="+mn-cs"/>
              </a:rPr>
              <a:t>3+</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Fe</a:t>
            </a:r>
            <a:r>
              <a:rPr lang="en-US" altLang="zh-CN" sz="1200" kern="1200" baseline="300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会在十二指肠色素</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等还原酶的作用下还原成</a:t>
            </a:r>
            <a:r>
              <a:rPr lang="en-US" altLang="zh-CN" sz="1200" kern="1200" dirty="0" smtClean="0">
                <a:solidFill>
                  <a:schemeClr val="tx1"/>
                </a:solidFill>
                <a:effectLst/>
                <a:latin typeface="+mn-lt"/>
                <a:ea typeface="+mn-ea"/>
                <a:cs typeface="+mn-cs"/>
              </a:rPr>
              <a:t>Fe</a:t>
            </a:r>
            <a:r>
              <a:rPr lang="en-US" altLang="zh-CN" sz="1200" kern="1200" baseline="30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Fe</a:t>
            </a:r>
            <a:r>
              <a:rPr lang="en-US" altLang="zh-CN" sz="1200" kern="1200" baseline="30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在二价金属离子转运体</a:t>
            </a:r>
            <a:r>
              <a:rPr lang="en-US" altLang="zh-CN" sz="1200" kern="1200" dirty="0" smtClean="0">
                <a:solidFill>
                  <a:schemeClr val="tx1"/>
                </a:solidFill>
                <a:effectLst/>
                <a:latin typeface="+mn-lt"/>
                <a:ea typeface="+mn-ea"/>
                <a:cs typeface="+mn-cs"/>
              </a:rPr>
              <a:t>DMT1</a:t>
            </a:r>
            <a:r>
              <a:rPr lang="zh-CN" altLang="zh-CN" sz="1200" kern="1200" dirty="0" smtClean="0">
                <a:solidFill>
                  <a:schemeClr val="tx1"/>
                </a:solidFill>
                <a:effectLst/>
                <a:latin typeface="+mn-lt"/>
                <a:ea typeface="+mn-ea"/>
                <a:cs typeface="+mn-cs"/>
              </a:rPr>
              <a:t>作用下转运至上皮细胞内。</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）如果机体不需要</a:t>
            </a:r>
            <a:r>
              <a:rPr lang="en-US" altLang="zh-CN" sz="1200" kern="1200" dirty="0" smtClean="0">
                <a:solidFill>
                  <a:schemeClr val="tx1"/>
                </a:solidFill>
                <a:effectLst/>
                <a:latin typeface="+mn-lt"/>
                <a:ea typeface="+mn-ea"/>
                <a:cs typeface="+mn-cs"/>
              </a:rPr>
              <a:t>Fe</a:t>
            </a:r>
            <a:r>
              <a:rPr lang="en-US" altLang="zh-CN" sz="1200" kern="1200" baseline="30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，那么</a:t>
            </a:r>
            <a:r>
              <a:rPr lang="en-US" altLang="zh-CN" sz="1200" kern="1200" dirty="0" smtClean="0">
                <a:solidFill>
                  <a:schemeClr val="tx1"/>
                </a:solidFill>
                <a:effectLst/>
                <a:latin typeface="+mn-lt"/>
                <a:ea typeface="+mn-ea"/>
                <a:cs typeface="+mn-cs"/>
              </a:rPr>
              <a:t>Fe</a:t>
            </a:r>
            <a:r>
              <a:rPr lang="en-US" altLang="zh-CN" sz="1200" kern="1200" baseline="30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会结合到铁蛋白</a:t>
            </a:r>
            <a:r>
              <a:rPr lang="en-US" altLang="zh-CN" sz="1200" kern="1200" dirty="0" smtClean="0">
                <a:solidFill>
                  <a:schemeClr val="tx1"/>
                </a:solidFill>
                <a:effectLst/>
                <a:latin typeface="+mn-lt"/>
                <a:ea typeface="+mn-ea"/>
                <a:cs typeface="+mn-cs"/>
              </a:rPr>
              <a:t>(Ferritin)</a:t>
            </a:r>
            <a:r>
              <a:rPr lang="zh-CN" altLang="zh-CN" sz="1200" kern="1200" dirty="0" smtClean="0">
                <a:solidFill>
                  <a:schemeClr val="tx1"/>
                </a:solidFill>
                <a:effectLst/>
                <a:latin typeface="+mn-lt"/>
                <a:ea typeface="+mn-ea"/>
                <a:cs typeface="+mn-cs"/>
              </a:rPr>
              <a:t>上，储存在细胞内部。铁蛋白是由</a:t>
            </a:r>
            <a:r>
              <a:rPr lang="en-US" altLang="zh-CN" sz="1200" kern="1200" dirty="0" smtClean="0">
                <a:solidFill>
                  <a:schemeClr val="tx1"/>
                </a:solidFill>
                <a:effectLst/>
                <a:latin typeface="+mn-lt"/>
                <a:ea typeface="+mn-ea"/>
                <a:cs typeface="+mn-cs"/>
              </a:rPr>
              <a:t>24</a:t>
            </a:r>
            <a:r>
              <a:rPr lang="zh-CN" altLang="zh-CN" sz="1200" kern="1200" dirty="0" smtClean="0">
                <a:solidFill>
                  <a:schemeClr val="tx1"/>
                </a:solidFill>
                <a:effectLst/>
                <a:latin typeface="+mn-lt"/>
                <a:ea typeface="+mn-ea"/>
                <a:cs typeface="+mn-cs"/>
              </a:rPr>
              <a:t>个亚基组成，组合成有一个大的中心空腔的球壳，蛋白质外壳上的气孔可使铁的进出，一个铁蛋白可以结合</a:t>
            </a:r>
            <a:r>
              <a:rPr lang="en-US" altLang="zh-CN" sz="1200" kern="1200" dirty="0" smtClean="0">
                <a:solidFill>
                  <a:schemeClr val="tx1"/>
                </a:solidFill>
                <a:effectLst/>
                <a:latin typeface="+mn-lt"/>
                <a:ea typeface="+mn-ea"/>
                <a:cs typeface="+mn-cs"/>
              </a:rPr>
              <a:t>≤4500</a:t>
            </a:r>
            <a:r>
              <a:rPr lang="zh-CN" altLang="en-US" sz="1200" kern="1200" dirty="0" smtClean="0">
                <a:solidFill>
                  <a:schemeClr val="tx1"/>
                </a:solidFill>
                <a:effectLst/>
                <a:latin typeface="+mn-lt"/>
                <a:ea typeface="+mn-ea"/>
                <a:cs typeface="+mn-cs"/>
              </a:rPr>
              <a:t>个</a:t>
            </a:r>
            <a:r>
              <a:rPr lang="zh-CN" altLang="zh-CN" sz="1200" kern="1200" dirty="0" smtClean="0">
                <a:solidFill>
                  <a:schemeClr val="tx1"/>
                </a:solidFill>
                <a:effectLst/>
                <a:latin typeface="+mn-lt"/>
                <a:ea typeface="+mn-ea"/>
                <a:cs typeface="+mn-cs"/>
              </a:rPr>
              <a:t>铁离子。</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）如果机体需要</a:t>
            </a:r>
            <a:r>
              <a:rPr lang="en-US" altLang="zh-CN" sz="1200" kern="1200" dirty="0" smtClean="0">
                <a:solidFill>
                  <a:schemeClr val="tx1"/>
                </a:solidFill>
                <a:effectLst/>
                <a:latin typeface="+mn-lt"/>
                <a:ea typeface="+mn-ea"/>
                <a:cs typeface="+mn-cs"/>
              </a:rPr>
              <a:t>Fe</a:t>
            </a:r>
            <a:r>
              <a:rPr lang="en-US" altLang="zh-CN" sz="1200" kern="1200" baseline="30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那么</a:t>
            </a:r>
            <a:r>
              <a:rPr lang="en-US" altLang="zh-CN" sz="1200" kern="1200" dirty="0" smtClean="0">
                <a:solidFill>
                  <a:schemeClr val="tx1"/>
                </a:solidFill>
                <a:effectLst/>
                <a:latin typeface="+mn-lt"/>
                <a:ea typeface="+mn-ea"/>
                <a:cs typeface="+mn-cs"/>
              </a:rPr>
              <a:t>Fe</a:t>
            </a:r>
            <a:r>
              <a:rPr lang="en-US" altLang="zh-CN" sz="1200" kern="1200" baseline="30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就会在铁转运蛋白</a:t>
            </a:r>
            <a:r>
              <a:rPr lang="en-US" altLang="zh-CN" sz="1200" kern="1200" dirty="0" smtClean="0">
                <a:solidFill>
                  <a:schemeClr val="tx1"/>
                </a:solidFill>
                <a:effectLst/>
                <a:latin typeface="+mn-lt"/>
                <a:ea typeface="+mn-ea"/>
                <a:cs typeface="+mn-cs"/>
              </a:rPr>
              <a:t>(FPN1)</a:t>
            </a:r>
            <a:r>
              <a:rPr lang="zh-CN" altLang="zh-CN" sz="1200" kern="1200" dirty="0" smtClean="0">
                <a:solidFill>
                  <a:schemeClr val="tx1"/>
                </a:solidFill>
                <a:effectLst/>
                <a:latin typeface="+mn-lt"/>
                <a:ea typeface="+mn-ea"/>
                <a:cs typeface="+mn-cs"/>
              </a:rPr>
              <a:t>作用下迅速转运到血浆内以供机体的利用。在血浆中，铁离子必须要与转铁蛋白结合（每个转铁蛋白结合≤</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个铁离子），然后由机体利用。</a:t>
            </a:r>
          </a:p>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4</a:t>
            </a:fld>
            <a:endParaRPr lang="en-US"/>
          </a:p>
        </p:txBody>
      </p:sp>
    </p:spTree>
    <p:extLst>
      <p:ext uri="{BB962C8B-B14F-4D97-AF65-F5344CB8AC3E}">
        <p14:creationId xmlns:p14="http://schemas.microsoft.com/office/powerpoint/2010/main" val="1208621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主要利用铁的器官就是骨髓，心脏、骨骼肌和肝脏等也会少量的利用铁。骨髓中早幼粒红细胞会在铁的作用下合成血红蛋白，进行正常的氧气运输功能。而血红细胞在生命周期结束后会由巨噬细胞吞噬，释放出铁离子，进行进一步循环利用。</a:t>
            </a:r>
          </a:p>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5</a:t>
            </a:fld>
            <a:endParaRPr lang="en-US"/>
          </a:p>
        </p:txBody>
      </p:sp>
    </p:spTree>
    <p:extLst>
      <p:ext uri="{BB962C8B-B14F-4D97-AF65-F5344CB8AC3E}">
        <p14:creationId xmlns:p14="http://schemas.microsoft.com/office/powerpoint/2010/main" val="3053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铁离子的内稳态主要是由铁调素</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Hepcidin</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来严格调控的，</a:t>
            </a:r>
            <a:r>
              <a:rPr lang="en-US" altLang="zh-CN" sz="1200" kern="1200" dirty="0" err="1" smtClean="0">
                <a:solidFill>
                  <a:schemeClr val="tx1"/>
                </a:solidFill>
                <a:effectLst/>
                <a:latin typeface="+mn-lt"/>
                <a:ea typeface="+mn-ea"/>
                <a:cs typeface="+mn-cs"/>
              </a:rPr>
              <a:t>hepcidin</a:t>
            </a:r>
            <a:r>
              <a:rPr lang="zh-CN" altLang="zh-CN" sz="1200" kern="1200" dirty="0" smtClean="0">
                <a:solidFill>
                  <a:schemeClr val="tx1"/>
                </a:solidFill>
                <a:effectLst/>
                <a:latin typeface="+mn-lt"/>
                <a:ea typeface="+mn-ea"/>
                <a:cs typeface="+mn-cs"/>
              </a:rPr>
              <a:t>主要是肝细胞分泌的，</a:t>
            </a:r>
            <a:r>
              <a:rPr lang="en-US" altLang="zh-CN" sz="1200" kern="1200" dirty="0" err="1" smtClean="0">
                <a:solidFill>
                  <a:schemeClr val="tx1"/>
                </a:solidFill>
                <a:effectLst/>
                <a:latin typeface="+mn-lt"/>
                <a:ea typeface="+mn-ea"/>
                <a:cs typeface="+mn-cs"/>
              </a:rPr>
              <a:t>hepcidin</a:t>
            </a:r>
            <a:r>
              <a:rPr lang="zh-CN" altLang="zh-CN" sz="1200" kern="1200" dirty="0" smtClean="0">
                <a:solidFill>
                  <a:schemeClr val="tx1"/>
                </a:solidFill>
                <a:effectLst/>
                <a:latin typeface="+mn-lt"/>
                <a:ea typeface="+mn-ea"/>
                <a:cs typeface="+mn-cs"/>
              </a:rPr>
              <a:t>的合成主要由铁离子含量调控，</a:t>
            </a:r>
            <a:r>
              <a:rPr lang="en-US" altLang="zh-CN" sz="1200" kern="1200" dirty="0" err="1" smtClean="0">
                <a:solidFill>
                  <a:schemeClr val="tx1"/>
                </a:solidFill>
                <a:effectLst/>
                <a:latin typeface="+mn-lt"/>
                <a:ea typeface="+mn-ea"/>
                <a:cs typeface="+mn-cs"/>
              </a:rPr>
              <a:t>hepcidin</a:t>
            </a:r>
            <a:r>
              <a:rPr lang="zh-CN" altLang="zh-CN" sz="1200" kern="1200" dirty="0" smtClean="0">
                <a:solidFill>
                  <a:schemeClr val="tx1"/>
                </a:solidFill>
                <a:effectLst/>
                <a:latin typeface="+mn-lt"/>
                <a:ea typeface="+mn-ea"/>
                <a:cs typeface="+mn-cs"/>
              </a:rPr>
              <a:t>与其配体</a:t>
            </a:r>
            <a:r>
              <a:rPr lang="en-US" altLang="zh-CN" sz="1200" kern="1200" dirty="0" smtClean="0">
                <a:solidFill>
                  <a:schemeClr val="tx1"/>
                </a:solidFill>
                <a:effectLst/>
                <a:latin typeface="+mn-lt"/>
                <a:ea typeface="+mn-ea"/>
                <a:cs typeface="+mn-cs"/>
              </a:rPr>
              <a:t>FPN1</a:t>
            </a:r>
            <a:r>
              <a:rPr lang="zh-CN" altLang="zh-CN" sz="1200" kern="1200" dirty="0" smtClean="0">
                <a:solidFill>
                  <a:schemeClr val="tx1"/>
                </a:solidFill>
                <a:effectLst/>
                <a:latin typeface="+mn-lt"/>
                <a:ea typeface="+mn-ea"/>
                <a:cs typeface="+mn-cs"/>
              </a:rPr>
              <a:t>结合，进一步引起</a:t>
            </a:r>
            <a:r>
              <a:rPr lang="en-US" altLang="zh-CN" sz="1200" kern="1200" dirty="0" smtClean="0">
                <a:solidFill>
                  <a:schemeClr val="tx1"/>
                </a:solidFill>
                <a:effectLst/>
                <a:latin typeface="+mn-lt"/>
                <a:ea typeface="+mn-ea"/>
                <a:cs typeface="+mn-cs"/>
              </a:rPr>
              <a:t>FPN1</a:t>
            </a:r>
            <a:r>
              <a:rPr lang="zh-CN" altLang="zh-CN" sz="1200" kern="1200" dirty="0" smtClean="0">
                <a:solidFill>
                  <a:schemeClr val="tx1"/>
                </a:solidFill>
                <a:effectLst/>
                <a:latin typeface="+mn-lt"/>
                <a:ea typeface="+mn-ea"/>
                <a:cs typeface="+mn-cs"/>
              </a:rPr>
              <a:t>的泛素化，构象改变以及降解。因此当机体缺铁时，</a:t>
            </a:r>
            <a:r>
              <a:rPr lang="en-US" altLang="zh-CN" sz="1200" kern="1200" dirty="0" err="1" smtClean="0">
                <a:solidFill>
                  <a:schemeClr val="tx1"/>
                </a:solidFill>
                <a:effectLst/>
                <a:latin typeface="+mn-lt"/>
                <a:ea typeface="+mn-ea"/>
                <a:cs typeface="+mn-cs"/>
              </a:rPr>
              <a:t>hepcidin</a:t>
            </a:r>
            <a:r>
              <a:rPr lang="zh-CN" altLang="zh-CN" sz="1200" kern="1200" dirty="0" smtClean="0">
                <a:solidFill>
                  <a:schemeClr val="tx1"/>
                </a:solidFill>
                <a:effectLst/>
                <a:latin typeface="+mn-lt"/>
                <a:ea typeface="+mn-ea"/>
                <a:cs typeface="+mn-cs"/>
              </a:rPr>
              <a:t>水平很低，就会促进小肠上皮细胞细胞内储存铁的释放，相反的，当机体铁过度时，</a:t>
            </a:r>
            <a:r>
              <a:rPr lang="en-US" altLang="zh-CN" sz="1200" kern="1200" dirty="0" err="1" smtClean="0">
                <a:solidFill>
                  <a:schemeClr val="tx1"/>
                </a:solidFill>
                <a:effectLst/>
                <a:latin typeface="+mn-lt"/>
                <a:ea typeface="+mn-ea"/>
                <a:cs typeface="+mn-cs"/>
              </a:rPr>
              <a:t>hepcidin</a:t>
            </a:r>
            <a:r>
              <a:rPr lang="zh-CN" altLang="zh-CN" sz="1200" kern="1200" dirty="0" smtClean="0">
                <a:solidFill>
                  <a:schemeClr val="tx1"/>
                </a:solidFill>
                <a:effectLst/>
                <a:latin typeface="+mn-lt"/>
                <a:ea typeface="+mn-ea"/>
                <a:cs typeface="+mn-cs"/>
              </a:rPr>
              <a:t>的合成增加，就会结合到</a:t>
            </a:r>
            <a:r>
              <a:rPr lang="en-US" altLang="zh-CN" sz="1200" kern="1200" dirty="0" smtClean="0">
                <a:solidFill>
                  <a:schemeClr val="tx1"/>
                </a:solidFill>
                <a:effectLst/>
                <a:latin typeface="+mn-lt"/>
                <a:ea typeface="+mn-ea"/>
                <a:cs typeface="+mn-cs"/>
              </a:rPr>
              <a:t>FPN1</a:t>
            </a:r>
            <a:r>
              <a:rPr lang="zh-CN" altLang="zh-CN" sz="1200" kern="1200" dirty="0" smtClean="0">
                <a:solidFill>
                  <a:schemeClr val="tx1"/>
                </a:solidFill>
                <a:effectLst/>
                <a:latin typeface="+mn-lt"/>
                <a:ea typeface="+mn-ea"/>
                <a:cs typeface="+mn-cs"/>
              </a:rPr>
              <a:t>上，抑制肠上皮细胞储存铁的释放。</a:t>
            </a:r>
          </a:p>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6</a:t>
            </a:fld>
            <a:endParaRPr lang="en-US"/>
          </a:p>
        </p:txBody>
      </p:sp>
    </p:spTree>
    <p:extLst>
      <p:ext uri="{BB962C8B-B14F-4D97-AF65-F5344CB8AC3E}">
        <p14:creationId xmlns:p14="http://schemas.microsoft.com/office/powerpoint/2010/main" val="247999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7</a:t>
            </a:fld>
            <a:endParaRPr lang="en-US"/>
          </a:p>
        </p:txBody>
      </p:sp>
    </p:spTree>
    <p:extLst>
      <p:ext uri="{BB962C8B-B14F-4D97-AF65-F5344CB8AC3E}">
        <p14:creationId xmlns:p14="http://schemas.microsoft.com/office/powerpoint/2010/main" val="170310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8</a:t>
            </a:fld>
            <a:endParaRPr lang="en-US"/>
          </a:p>
        </p:txBody>
      </p:sp>
    </p:spTree>
    <p:extLst>
      <p:ext uri="{BB962C8B-B14F-4D97-AF65-F5344CB8AC3E}">
        <p14:creationId xmlns:p14="http://schemas.microsoft.com/office/powerpoint/2010/main" val="1260763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9</a:t>
            </a:fld>
            <a:endParaRPr lang="en-US"/>
          </a:p>
        </p:txBody>
      </p:sp>
    </p:spTree>
    <p:extLst>
      <p:ext uri="{BB962C8B-B14F-4D97-AF65-F5344CB8AC3E}">
        <p14:creationId xmlns:p14="http://schemas.microsoft.com/office/powerpoint/2010/main" val="2083905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15362A-957C-45B0-8AAD-916E8FCC2D2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959195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15362A-957C-45B0-8AAD-916E8FCC2D2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1506340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15362A-957C-45B0-8AAD-916E8FCC2D2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1198823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15362A-957C-45B0-8AAD-916E8FCC2D2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177332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315362A-957C-45B0-8AAD-916E8FCC2D2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97964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15362A-957C-45B0-8AAD-916E8FCC2D29}"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270169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15362A-957C-45B0-8AAD-916E8FCC2D29}"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195147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15362A-957C-45B0-8AAD-916E8FCC2D29}"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251932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15362A-957C-45B0-8AAD-916E8FCC2D29}"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355730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15362A-957C-45B0-8AAD-916E8FCC2D29}"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1577559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15362A-957C-45B0-8AAD-916E8FCC2D29}"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017C21-62DD-484F-861E-E631C2AE3CDB}" type="slidenum">
              <a:rPr lang="en-US" smtClean="0"/>
              <a:t>‹#›</a:t>
            </a:fld>
            <a:endParaRPr lang="en-US"/>
          </a:p>
        </p:txBody>
      </p:sp>
    </p:spTree>
    <p:extLst>
      <p:ext uri="{BB962C8B-B14F-4D97-AF65-F5344CB8AC3E}">
        <p14:creationId xmlns:p14="http://schemas.microsoft.com/office/powerpoint/2010/main" val="2820075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5362A-957C-45B0-8AAD-916E8FCC2D29}" type="datetimeFigureOut">
              <a:rPr lang="en-US" smtClean="0"/>
              <a:t>4/11/2019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17C21-62DD-484F-861E-E631C2AE3CDB}" type="slidenum">
              <a:rPr lang="en-US" smtClean="0"/>
              <a:t>‹#›</a:t>
            </a:fld>
            <a:endParaRPr lang="en-US"/>
          </a:p>
        </p:txBody>
      </p:sp>
    </p:spTree>
    <p:extLst>
      <p:ext uri="{BB962C8B-B14F-4D97-AF65-F5344CB8AC3E}">
        <p14:creationId xmlns:p14="http://schemas.microsoft.com/office/powerpoint/2010/main" val="2064123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youtube.com/watch?v=H4SAK7vgfUo"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5.tif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7030" y="2385159"/>
            <a:ext cx="11037733" cy="1384995"/>
          </a:xfrm>
          <a:prstGeom prst="rect">
            <a:avLst/>
          </a:prstGeom>
          <a:noFill/>
        </p:spPr>
        <p:txBody>
          <a:bodyPr wrap="square" rtlCol="0">
            <a:spAutoFit/>
          </a:bodyPr>
          <a:lstStyle/>
          <a:p>
            <a:pPr algn="ctr"/>
            <a:r>
              <a:rPr lang="en-US" sz="2800" b="1" dirty="0">
                <a:solidFill>
                  <a:schemeClr val="tx2"/>
                </a:solidFill>
                <a:latin typeface="Adobe Gothic Std B" panose="020B0800000000000000" pitchFamily="34" charset="-128"/>
                <a:ea typeface="Adobe Gothic Std B" panose="020B0800000000000000" pitchFamily="34" charset="-128"/>
                <a:cs typeface="+mj-cs"/>
              </a:rPr>
              <a:t>Mapping Hemochromatosis Genes using a Novel Recessive </a:t>
            </a:r>
            <a:r>
              <a:rPr lang="en-US" sz="2800" b="1" dirty="0" err="1">
                <a:solidFill>
                  <a:schemeClr val="tx2"/>
                </a:solidFill>
                <a:latin typeface="Adobe Gothic Std B" panose="020B0800000000000000" pitchFamily="34" charset="-128"/>
                <a:ea typeface="Adobe Gothic Std B" panose="020B0800000000000000" pitchFamily="34" charset="-128"/>
                <a:cs typeface="+mj-cs"/>
              </a:rPr>
              <a:t>Diplotype</a:t>
            </a:r>
            <a:r>
              <a:rPr lang="en-US" sz="2800" b="1" dirty="0">
                <a:solidFill>
                  <a:schemeClr val="tx2"/>
                </a:solidFill>
                <a:latin typeface="Adobe Gothic Std B" panose="020B0800000000000000" pitchFamily="34" charset="-128"/>
                <a:ea typeface="Adobe Gothic Std B" panose="020B0800000000000000" pitchFamily="34" charset="-128"/>
                <a:cs typeface="+mj-cs"/>
              </a:rPr>
              <a:t>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Approach </a:t>
            </a:r>
            <a:r>
              <a:rPr lang="en-US" sz="2800" b="1" dirty="0">
                <a:solidFill>
                  <a:schemeClr val="tx2"/>
                </a:solidFill>
                <a:latin typeface="Adobe Gothic Std B" panose="020B0800000000000000" pitchFamily="34" charset="-128"/>
                <a:ea typeface="Adobe Gothic Std B" panose="020B0800000000000000" pitchFamily="34" charset="-128"/>
                <a:cs typeface="+mj-cs"/>
              </a:rPr>
              <a:t>in the Marshfield Clinic Personalized Medicine Research Project (PMRP)</a:t>
            </a:r>
          </a:p>
        </p:txBody>
      </p:sp>
      <p:sp>
        <p:nvSpPr>
          <p:cNvPr id="6" name="Title 1"/>
          <p:cNvSpPr txBox="1">
            <a:spLocks/>
          </p:cNvSpPr>
          <p:nvPr/>
        </p:nvSpPr>
        <p:spPr>
          <a:xfrm>
            <a:off x="1721261" y="48768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tx2"/>
                </a:solidFill>
                <a:latin typeface="+mn-lt"/>
                <a:ea typeface="Adobe Gothic Std B" panose="020B0800000000000000" pitchFamily="34" charset="-128"/>
              </a:rPr>
              <a:t>Shicheng </a:t>
            </a:r>
            <a:r>
              <a:rPr lang="en-US" sz="2800" dirty="0" smtClean="0">
                <a:solidFill>
                  <a:schemeClr val="tx2"/>
                </a:solidFill>
                <a:latin typeface="+mn-lt"/>
                <a:ea typeface="Adobe Gothic Std B" panose="020B0800000000000000" pitchFamily="34" charset="-128"/>
              </a:rPr>
              <a:t>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Precision  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a:solidFill>
                  <a:schemeClr val="tx2"/>
                </a:solidFill>
                <a:latin typeface="+mn-lt"/>
                <a:ea typeface="Adobe Gothic Std B" panose="020B0800000000000000" pitchFamily="34" charset="-128"/>
              </a:rPr>
              <a:t>03/13/2019</a:t>
            </a:r>
          </a:p>
        </p:txBody>
      </p:sp>
      <p:pic>
        <p:nvPicPr>
          <p:cNvPr id="9" name="Picture 8"/>
          <p:cNvPicPr>
            <a:picLocks noChangeAspect="1"/>
          </p:cNvPicPr>
          <p:nvPr/>
        </p:nvPicPr>
        <p:blipFill>
          <a:blip r:embed="rId3"/>
          <a:stretch>
            <a:fillRect/>
          </a:stretch>
        </p:blipFill>
        <p:spPr>
          <a:xfrm>
            <a:off x="105640" y="74815"/>
            <a:ext cx="3086100" cy="1476375"/>
          </a:xfrm>
          <a:prstGeom prst="rect">
            <a:avLst/>
          </a:prstGeom>
        </p:spPr>
      </p:pic>
      <p:pic>
        <p:nvPicPr>
          <p:cNvPr id="2052" name="Picture 4" descr="Image result for mcri marshfield clinic health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337" y="74815"/>
            <a:ext cx="2887797" cy="165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2439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76982"/>
          <a:stretch/>
        </p:blipFill>
        <p:spPr>
          <a:xfrm>
            <a:off x="55087" y="1608464"/>
            <a:ext cx="6312664" cy="2115238"/>
          </a:xfrm>
          <a:prstGeom prst="rect">
            <a:avLst/>
          </a:prstGeom>
        </p:spPr>
      </p:pic>
      <p:sp>
        <p:nvSpPr>
          <p:cNvPr id="3" name="Rectangle 2"/>
          <p:cNvSpPr/>
          <p:nvPr/>
        </p:nvSpPr>
        <p:spPr>
          <a:xfrm>
            <a:off x="690391" y="220322"/>
            <a:ext cx="11053590" cy="1077218"/>
          </a:xfrm>
          <a:prstGeom prst="rect">
            <a:avLst/>
          </a:prstGeom>
        </p:spPr>
        <p:txBody>
          <a:bodyPr wrap="square">
            <a:spAutoFit/>
          </a:bodyPr>
          <a:lstStyle/>
          <a:p>
            <a:pPr algn="ctr"/>
            <a:r>
              <a:rPr lang="en-US" sz="3200" b="1" dirty="0">
                <a:solidFill>
                  <a:schemeClr val="tx2"/>
                </a:solidFill>
                <a:latin typeface="Adobe Gothic Std B" panose="020B0800000000000000" pitchFamily="34" charset="-128"/>
                <a:ea typeface="Adobe Gothic Std B" panose="020B0800000000000000" pitchFamily="34" charset="-128"/>
                <a:cs typeface="+mj-cs"/>
              </a:rPr>
              <a:t>Novel loci affecting iron homeostasis and their effects in individuals at risk for hemochromatosis</a:t>
            </a:r>
          </a:p>
        </p:txBody>
      </p:sp>
      <p:pic>
        <p:nvPicPr>
          <p:cNvPr id="5" name="Picture 4"/>
          <p:cNvPicPr>
            <a:picLocks noChangeAspect="1"/>
          </p:cNvPicPr>
          <p:nvPr/>
        </p:nvPicPr>
        <p:blipFill rotWithShape="1">
          <a:blip r:embed="rId2"/>
          <a:srcRect l="3789" t="23830" b="53623"/>
          <a:stretch/>
        </p:blipFill>
        <p:spPr>
          <a:xfrm>
            <a:off x="358050" y="4023728"/>
            <a:ext cx="6004590" cy="2046566"/>
          </a:xfrm>
          <a:prstGeom prst="rect">
            <a:avLst/>
          </a:prstGeom>
        </p:spPr>
      </p:pic>
      <p:pic>
        <p:nvPicPr>
          <p:cNvPr id="6" name="Picture 5"/>
          <p:cNvPicPr>
            <a:picLocks noChangeAspect="1"/>
          </p:cNvPicPr>
          <p:nvPr/>
        </p:nvPicPr>
        <p:blipFill rotWithShape="1">
          <a:blip r:embed="rId2"/>
          <a:srcRect l="-5849" t="36562" r="95839" b="46354"/>
          <a:stretch/>
        </p:blipFill>
        <p:spPr>
          <a:xfrm>
            <a:off x="-534317" y="2615006"/>
            <a:ext cx="892366" cy="2217392"/>
          </a:xfrm>
          <a:prstGeom prst="rect">
            <a:avLst/>
          </a:prstGeom>
        </p:spPr>
      </p:pic>
      <p:pic>
        <p:nvPicPr>
          <p:cNvPr id="7" name="Picture 6"/>
          <p:cNvPicPr>
            <a:picLocks noChangeAspect="1"/>
          </p:cNvPicPr>
          <p:nvPr/>
        </p:nvPicPr>
        <p:blipFill rotWithShape="1">
          <a:blip r:embed="rId2"/>
          <a:srcRect l="8038" t="92974"/>
          <a:stretch/>
        </p:blipFill>
        <p:spPr>
          <a:xfrm>
            <a:off x="602257" y="5993175"/>
            <a:ext cx="5760383" cy="640647"/>
          </a:xfrm>
          <a:prstGeom prst="rect">
            <a:avLst/>
          </a:prstGeom>
        </p:spPr>
      </p:pic>
      <p:sp>
        <p:nvSpPr>
          <p:cNvPr id="8" name="Rectangle 7"/>
          <p:cNvSpPr/>
          <p:nvPr/>
        </p:nvSpPr>
        <p:spPr>
          <a:xfrm>
            <a:off x="6513040" y="5895158"/>
            <a:ext cx="6096000" cy="738664"/>
          </a:xfrm>
          <a:prstGeom prst="rect">
            <a:avLst/>
          </a:prstGeom>
        </p:spPr>
        <p:txBody>
          <a:bodyPr>
            <a:spAutoFit/>
          </a:bodyPr>
          <a:lstStyle/>
          <a:p>
            <a:r>
              <a:rPr lang="en-US" sz="1400" dirty="0">
                <a:latin typeface="Times New Roman" panose="02020603050405020304" pitchFamily="18" charset="0"/>
                <a:ea typeface="Times New Roman" panose="02020603050405020304" pitchFamily="18" charset="0"/>
              </a:rPr>
              <a:t>Benyamin B, </a:t>
            </a:r>
            <a:r>
              <a:rPr lang="en-US" sz="1400" dirty="0" err="1">
                <a:latin typeface="Times New Roman" panose="02020603050405020304" pitchFamily="18" charset="0"/>
                <a:ea typeface="Times New Roman" panose="02020603050405020304" pitchFamily="18" charset="0"/>
              </a:rPr>
              <a:t>Esko</a:t>
            </a:r>
            <a:r>
              <a:rPr lang="en-US" sz="1400" dirty="0">
                <a:latin typeface="Times New Roman" panose="02020603050405020304" pitchFamily="18" charset="0"/>
                <a:ea typeface="Times New Roman" panose="02020603050405020304" pitchFamily="18" charset="0"/>
              </a:rPr>
              <a:t> T, </a:t>
            </a:r>
            <a:r>
              <a:rPr lang="en-US" sz="1400" dirty="0" err="1">
                <a:latin typeface="Times New Roman" panose="02020603050405020304" pitchFamily="18" charset="0"/>
                <a:ea typeface="Times New Roman" panose="02020603050405020304" pitchFamily="18" charset="0"/>
              </a:rPr>
              <a:t>Ried</a:t>
            </a:r>
            <a:r>
              <a:rPr lang="en-US" sz="1400" dirty="0">
                <a:latin typeface="Times New Roman" panose="02020603050405020304" pitchFamily="18" charset="0"/>
                <a:ea typeface="Times New Roman" panose="02020603050405020304" pitchFamily="18" charset="0"/>
              </a:rPr>
              <a:t> JS, </a:t>
            </a:r>
            <a:r>
              <a:rPr lang="en-US" sz="1400" dirty="0" err="1">
                <a:latin typeface="Times New Roman" panose="02020603050405020304" pitchFamily="18" charset="0"/>
                <a:ea typeface="Times New Roman" panose="02020603050405020304" pitchFamily="18" charset="0"/>
              </a:rPr>
              <a:t>Radhakrishnan</a:t>
            </a:r>
            <a:r>
              <a:rPr lang="en-US" sz="1400" dirty="0">
                <a:latin typeface="Times New Roman" panose="02020603050405020304" pitchFamily="18" charset="0"/>
                <a:ea typeface="Times New Roman" panose="02020603050405020304" pitchFamily="18" charset="0"/>
              </a:rPr>
              <a:t> A, </a:t>
            </a:r>
            <a:r>
              <a:rPr lang="en-US" sz="1400" dirty="0" err="1">
                <a:latin typeface="Times New Roman" panose="02020603050405020304" pitchFamily="18" charset="0"/>
                <a:ea typeface="Times New Roman" panose="02020603050405020304" pitchFamily="18" charset="0"/>
              </a:rPr>
              <a:t>Vermeulen</a:t>
            </a:r>
            <a:r>
              <a:rPr lang="en-US" sz="1400" dirty="0">
                <a:latin typeface="Times New Roman" panose="02020603050405020304" pitchFamily="18" charset="0"/>
                <a:ea typeface="Times New Roman" panose="02020603050405020304" pitchFamily="18" charset="0"/>
              </a:rPr>
              <a:t> SH, </a:t>
            </a:r>
            <a:r>
              <a:rPr lang="en-US" sz="1400" dirty="0" err="1">
                <a:latin typeface="Times New Roman" panose="02020603050405020304" pitchFamily="18" charset="0"/>
                <a:ea typeface="Times New Roman" panose="02020603050405020304" pitchFamily="18" charset="0"/>
              </a:rPr>
              <a:t>Traglia</a:t>
            </a:r>
            <a:r>
              <a:rPr lang="en-US" sz="1400" dirty="0">
                <a:latin typeface="Times New Roman" panose="02020603050405020304" pitchFamily="18" charset="0"/>
                <a:ea typeface="Times New Roman" panose="02020603050405020304" pitchFamily="18" charset="0"/>
              </a:rPr>
              <a:t> M, </a:t>
            </a:r>
            <a:r>
              <a:rPr lang="en-US" sz="1400" dirty="0" err="1">
                <a:latin typeface="Times New Roman" panose="02020603050405020304" pitchFamily="18" charset="0"/>
                <a:ea typeface="Times New Roman" panose="02020603050405020304" pitchFamily="18" charset="0"/>
              </a:rPr>
              <a:t>Gogele</a:t>
            </a:r>
            <a:r>
              <a:rPr lang="en-US" sz="1400" dirty="0">
                <a:latin typeface="Times New Roman" panose="02020603050405020304" pitchFamily="18" charset="0"/>
                <a:ea typeface="Times New Roman" panose="02020603050405020304" pitchFamily="18" charset="0"/>
              </a:rPr>
              <a:t> M, et al. Novel loci affecting iron homeostasis and their effects in individuals at risk for hemochromatosis. </a:t>
            </a:r>
            <a:r>
              <a:rPr lang="en-US" sz="1400" b="1" dirty="0">
                <a:solidFill>
                  <a:srgbClr val="7030A0"/>
                </a:solidFill>
                <a:latin typeface="Times New Roman" panose="02020603050405020304" pitchFamily="18" charset="0"/>
                <a:ea typeface="Times New Roman" panose="02020603050405020304" pitchFamily="18" charset="0"/>
              </a:rPr>
              <a:t>Nat </a:t>
            </a:r>
            <a:r>
              <a:rPr lang="en-US" sz="1400" b="1" dirty="0" err="1">
                <a:solidFill>
                  <a:srgbClr val="7030A0"/>
                </a:solidFill>
                <a:latin typeface="Times New Roman" panose="02020603050405020304" pitchFamily="18" charset="0"/>
                <a:ea typeface="Times New Roman" panose="02020603050405020304" pitchFamily="18" charset="0"/>
              </a:rPr>
              <a:t>Commun</a:t>
            </a:r>
            <a:r>
              <a:rPr lang="en-US" sz="1400" b="1" dirty="0">
                <a:solidFill>
                  <a:srgbClr val="7030A0"/>
                </a:solidFill>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2014;5:4926.</a:t>
            </a:r>
            <a:endParaRPr lang="en-US" sz="1400" dirty="0"/>
          </a:p>
        </p:txBody>
      </p:sp>
      <p:sp>
        <p:nvSpPr>
          <p:cNvPr id="9" name="Rectangle 8"/>
          <p:cNvSpPr/>
          <p:nvPr/>
        </p:nvSpPr>
        <p:spPr>
          <a:xfrm>
            <a:off x="6837320" y="2475968"/>
            <a:ext cx="5447441" cy="369332"/>
          </a:xfrm>
          <a:prstGeom prst="rect">
            <a:avLst/>
          </a:prstGeom>
        </p:spPr>
        <p:txBody>
          <a:bodyPr wrap="square">
            <a:spAutoFit/>
          </a:bodyPr>
          <a:lstStyle/>
          <a:p>
            <a:r>
              <a:rPr lang="en-US" dirty="0" smtClean="0">
                <a:solidFill>
                  <a:srgbClr val="222222"/>
                </a:solidFill>
                <a:latin typeface="Lora"/>
              </a:rPr>
              <a:t>In 2014, Benyamin and colleagues: GWAS</a:t>
            </a:r>
            <a:endParaRPr lang="en-US" dirty="0"/>
          </a:p>
        </p:txBody>
      </p:sp>
      <p:sp>
        <p:nvSpPr>
          <p:cNvPr id="11" name="Rectangle 10"/>
          <p:cNvSpPr/>
          <p:nvPr/>
        </p:nvSpPr>
        <p:spPr>
          <a:xfrm>
            <a:off x="7161600" y="1622682"/>
            <a:ext cx="5447441" cy="369332"/>
          </a:xfrm>
          <a:prstGeom prst="rect">
            <a:avLst/>
          </a:prstGeom>
        </p:spPr>
        <p:txBody>
          <a:bodyPr wrap="square">
            <a:spAutoFit/>
          </a:bodyPr>
          <a:lstStyle/>
          <a:p>
            <a:r>
              <a:rPr lang="en-US" dirty="0">
                <a:solidFill>
                  <a:srgbClr val="222222"/>
                </a:solidFill>
                <a:latin typeface="Lora"/>
              </a:rPr>
              <a:t>HFE, HJV, HAMP, TFR2, SLC40A1</a:t>
            </a:r>
          </a:p>
        </p:txBody>
      </p:sp>
      <p:sp>
        <p:nvSpPr>
          <p:cNvPr id="12" name="Down Arrow 11"/>
          <p:cNvSpPr/>
          <p:nvPr/>
        </p:nvSpPr>
        <p:spPr>
          <a:xfrm>
            <a:off x="8343133" y="2094571"/>
            <a:ext cx="1277956" cy="242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591518" y="2816919"/>
            <a:ext cx="3040128" cy="646331"/>
          </a:xfrm>
          <a:prstGeom prst="rect">
            <a:avLst/>
          </a:prstGeom>
        </p:spPr>
        <p:txBody>
          <a:bodyPr wrap="none">
            <a:spAutoFit/>
          </a:bodyPr>
          <a:lstStyle/>
          <a:p>
            <a:r>
              <a:rPr lang="en-US" b="0" i="0" dirty="0" smtClean="0">
                <a:solidFill>
                  <a:srgbClr val="222222"/>
                </a:solidFill>
                <a:effectLst/>
                <a:latin typeface="Lora"/>
              </a:rPr>
              <a:t>Discovery: 23,986 samples</a:t>
            </a:r>
          </a:p>
          <a:p>
            <a:r>
              <a:rPr lang="en-US" dirty="0" smtClean="0">
                <a:solidFill>
                  <a:srgbClr val="222222"/>
                </a:solidFill>
                <a:latin typeface="Lora"/>
              </a:rPr>
              <a:t>Validation:  24,986 samples</a:t>
            </a:r>
            <a:r>
              <a:rPr lang="en-US" b="0" i="0" dirty="0" smtClean="0">
                <a:solidFill>
                  <a:srgbClr val="222222"/>
                </a:solidFill>
                <a:effectLst/>
                <a:latin typeface="Lora"/>
              </a:rPr>
              <a:t> </a:t>
            </a:r>
            <a:endParaRPr lang="en-US" dirty="0"/>
          </a:p>
        </p:txBody>
      </p:sp>
      <p:sp>
        <p:nvSpPr>
          <p:cNvPr id="17" name="Rectangle 16"/>
          <p:cNvSpPr/>
          <p:nvPr/>
        </p:nvSpPr>
        <p:spPr>
          <a:xfrm>
            <a:off x="6628792" y="4002813"/>
            <a:ext cx="5154690" cy="1077218"/>
          </a:xfrm>
          <a:prstGeom prst="rect">
            <a:avLst/>
          </a:prstGeom>
        </p:spPr>
        <p:txBody>
          <a:bodyPr wrap="square">
            <a:spAutoFit/>
          </a:bodyPr>
          <a:lstStyle/>
          <a:p>
            <a:r>
              <a:rPr lang="en-US" sz="1600" b="1" dirty="0" smtClean="0">
                <a:solidFill>
                  <a:srgbClr val="FF0000"/>
                </a:solidFill>
                <a:latin typeface="Lora"/>
              </a:rPr>
              <a:t>11</a:t>
            </a:r>
            <a:r>
              <a:rPr lang="en-US" sz="1600" dirty="0" smtClean="0">
                <a:solidFill>
                  <a:srgbClr val="222222"/>
                </a:solidFill>
                <a:latin typeface="Lora"/>
              </a:rPr>
              <a:t> genome-wide-significant (P&lt;5 × 10−8) loci, some including known iron-related genes (HFE, </a:t>
            </a:r>
            <a:r>
              <a:rPr lang="en-US" sz="1600" b="0" i="1" dirty="0" smtClean="0">
                <a:solidFill>
                  <a:srgbClr val="222222"/>
                </a:solidFill>
                <a:effectLst/>
                <a:latin typeface="Lora"/>
              </a:rPr>
              <a:t>SLC40A1, TF, TFR2, TFRC, TMPRSS6</a:t>
            </a:r>
            <a:r>
              <a:rPr lang="en-US" sz="1600" b="0" i="0" dirty="0" smtClean="0">
                <a:solidFill>
                  <a:srgbClr val="222222"/>
                </a:solidFill>
                <a:effectLst/>
                <a:latin typeface="Lora"/>
              </a:rPr>
              <a:t>) and others novel (</a:t>
            </a:r>
            <a:r>
              <a:rPr lang="en-US" sz="1600" b="1" i="1" dirty="0" smtClean="0">
                <a:solidFill>
                  <a:srgbClr val="FF0000"/>
                </a:solidFill>
                <a:effectLst/>
                <a:latin typeface="Lora"/>
              </a:rPr>
              <a:t>ABO, ARNTL</a:t>
            </a:r>
            <a:r>
              <a:rPr lang="en-US" sz="1600" b="1" i="0" dirty="0" smtClean="0">
                <a:solidFill>
                  <a:srgbClr val="FF0000"/>
                </a:solidFill>
                <a:effectLst/>
                <a:latin typeface="Lora"/>
              </a:rPr>
              <a:t>, </a:t>
            </a:r>
            <a:r>
              <a:rPr lang="en-US" sz="1600" b="1" i="1" dirty="0" smtClean="0">
                <a:solidFill>
                  <a:srgbClr val="FF0000"/>
                </a:solidFill>
                <a:effectLst/>
                <a:latin typeface="Lora"/>
              </a:rPr>
              <a:t>FADS2, NAT2</a:t>
            </a:r>
            <a:r>
              <a:rPr lang="en-US" sz="1600" b="1" i="0" dirty="0" smtClean="0">
                <a:solidFill>
                  <a:srgbClr val="FF0000"/>
                </a:solidFill>
                <a:effectLst/>
                <a:latin typeface="Lora"/>
              </a:rPr>
              <a:t>, </a:t>
            </a:r>
            <a:r>
              <a:rPr lang="en-US" sz="1600" b="1" i="1" dirty="0" smtClean="0">
                <a:solidFill>
                  <a:srgbClr val="FF0000"/>
                </a:solidFill>
                <a:effectLst/>
                <a:latin typeface="Lora"/>
              </a:rPr>
              <a:t>TEX14</a:t>
            </a:r>
            <a:r>
              <a:rPr lang="en-US" sz="1600" b="0" i="0" dirty="0" smtClean="0">
                <a:solidFill>
                  <a:srgbClr val="222222"/>
                </a:solidFill>
                <a:effectLst/>
                <a:latin typeface="Lora"/>
              </a:rPr>
              <a:t>). </a:t>
            </a:r>
            <a:endParaRPr lang="en-US" sz="1600" dirty="0"/>
          </a:p>
        </p:txBody>
      </p:sp>
      <p:sp>
        <p:nvSpPr>
          <p:cNvPr id="18" name="Down Arrow 17"/>
          <p:cNvSpPr/>
          <p:nvPr/>
        </p:nvSpPr>
        <p:spPr>
          <a:xfrm>
            <a:off x="8283084" y="3559173"/>
            <a:ext cx="1277956" cy="242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28792" y="5258387"/>
            <a:ext cx="3968274" cy="338554"/>
          </a:xfrm>
          <a:prstGeom prst="rect">
            <a:avLst/>
          </a:prstGeom>
        </p:spPr>
        <p:txBody>
          <a:bodyPr wrap="square">
            <a:spAutoFit/>
          </a:bodyPr>
          <a:lstStyle/>
          <a:p>
            <a:r>
              <a:rPr lang="en-US" sz="1600" i="1" dirty="0">
                <a:solidFill>
                  <a:srgbClr val="7030A0"/>
                </a:solidFill>
                <a:latin typeface="Lora"/>
              </a:rPr>
              <a:t>Limitation</a:t>
            </a:r>
            <a:r>
              <a:rPr lang="en-US" sz="1600" i="1" dirty="0" smtClean="0">
                <a:solidFill>
                  <a:srgbClr val="7030A0"/>
                </a:solidFill>
                <a:latin typeface="Lora"/>
              </a:rPr>
              <a:t>: conventional statistic models</a:t>
            </a:r>
            <a:endParaRPr lang="en-US" sz="1600" i="1" dirty="0">
              <a:solidFill>
                <a:srgbClr val="7030A0"/>
              </a:solidFill>
              <a:latin typeface="Lora"/>
            </a:endParaRPr>
          </a:p>
        </p:txBody>
      </p:sp>
    </p:spTree>
    <p:extLst>
      <p:ext uri="{BB962C8B-B14F-4D97-AF65-F5344CB8AC3E}">
        <p14:creationId xmlns:p14="http://schemas.microsoft.com/office/powerpoint/2010/main" val="10124091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896" y="2453711"/>
            <a:ext cx="5277877" cy="3214346"/>
          </a:xfrm>
          <a:prstGeom prst="rect">
            <a:avLst/>
          </a:prstGeom>
        </p:spPr>
      </p:pic>
      <p:pic>
        <p:nvPicPr>
          <p:cNvPr id="4" name="Picture 3"/>
          <p:cNvPicPr>
            <a:picLocks noChangeAspect="1"/>
          </p:cNvPicPr>
          <p:nvPr/>
        </p:nvPicPr>
        <p:blipFill>
          <a:blip r:embed="rId4"/>
          <a:stretch>
            <a:fillRect/>
          </a:stretch>
        </p:blipFill>
        <p:spPr>
          <a:xfrm>
            <a:off x="5665100" y="1778469"/>
            <a:ext cx="6121516" cy="4314085"/>
          </a:xfrm>
          <a:prstGeom prst="rect">
            <a:avLst/>
          </a:prstGeom>
        </p:spPr>
      </p:pic>
      <p:sp>
        <p:nvSpPr>
          <p:cNvPr id="5" name="Rectangle 4"/>
          <p:cNvSpPr/>
          <p:nvPr/>
        </p:nvSpPr>
        <p:spPr>
          <a:xfrm>
            <a:off x="367778" y="239875"/>
            <a:ext cx="11519422" cy="1077218"/>
          </a:xfrm>
          <a:prstGeom prst="rect">
            <a:avLst/>
          </a:prstGeom>
        </p:spPr>
        <p:txBody>
          <a:bodyPr wrap="square">
            <a:spAutoFit/>
          </a:bodyPr>
          <a:lstStyle/>
          <a:p>
            <a:r>
              <a:rPr lang="en-US" sz="3200" b="1" dirty="0" smtClean="0">
                <a:solidFill>
                  <a:schemeClr val="tx2"/>
                </a:solidFill>
                <a:latin typeface="Adobe Gothic Std B" panose="020B0800000000000000" pitchFamily="34" charset="-128"/>
                <a:ea typeface="Adobe Gothic Std B" panose="020B0800000000000000" pitchFamily="34" charset="-128"/>
                <a:cs typeface="+mj-cs"/>
              </a:rPr>
              <a:t>Disease </a:t>
            </a:r>
            <a:r>
              <a:rPr lang="en-US" sz="3200" b="1" dirty="0">
                <a:solidFill>
                  <a:schemeClr val="tx2"/>
                </a:solidFill>
                <a:latin typeface="Adobe Gothic Std B" panose="020B0800000000000000" pitchFamily="34" charset="-128"/>
                <a:ea typeface="Adobe Gothic Std B" panose="020B0800000000000000" pitchFamily="34" charset="-128"/>
                <a:cs typeface="+mj-cs"/>
              </a:rPr>
              <a:t>penetrance </a:t>
            </a:r>
            <a:r>
              <a:rPr lang="en-US" sz="3200" b="1" dirty="0" smtClean="0">
                <a:solidFill>
                  <a:schemeClr val="tx2"/>
                </a:solidFill>
                <a:latin typeface="Adobe Gothic Std B" panose="020B0800000000000000" pitchFamily="34" charset="-128"/>
                <a:ea typeface="Adobe Gothic Std B" panose="020B0800000000000000" pitchFamily="34" charset="-128"/>
                <a:cs typeface="+mj-cs"/>
              </a:rPr>
              <a:t>functions, relative </a:t>
            </a:r>
            <a:r>
              <a:rPr lang="en-US" sz="3200" b="1" dirty="0">
                <a:solidFill>
                  <a:schemeClr val="tx2"/>
                </a:solidFill>
                <a:latin typeface="Adobe Gothic Std B" panose="020B0800000000000000" pitchFamily="34" charset="-128"/>
                <a:ea typeface="Adobe Gothic Std B" panose="020B0800000000000000" pitchFamily="34" charset="-128"/>
                <a:cs typeface="+mj-cs"/>
              </a:rPr>
              <a:t>risks and association using contingency table methods</a:t>
            </a:r>
            <a:r>
              <a:rPr lang="en-US" dirty="0">
                <a:solidFill>
                  <a:srgbClr val="000000"/>
                </a:solidFill>
                <a:latin typeface="ITC Officina Sans"/>
              </a:rPr>
              <a:t>	</a:t>
            </a:r>
          </a:p>
        </p:txBody>
      </p:sp>
    </p:spTree>
    <p:extLst>
      <p:ext uri="{BB962C8B-B14F-4D97-AF65-F5344CB8AC3E}">
        <p14:creationId xmlns:p14="http://schemas.microsoft.com/office/powerpoint/2010/main" val="2765469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9848850" cy="1096962"/>
          </a:xfrm>
        </p:spPr>
        <p:txBody>
          <a:bodyPr>
            <a:noAutofit/>
          </a:bodyPr>
          <a:lstStyle/>
          <a:p>
            <a:r>
              <a:rPr lang="en-US" sz="3200" b="1" dirty="0">
                <a:solidFill>
                  <a:schemeClr val="tx2"/>
                </a:solidFill>
                <a:latin typeface="Adobe Gothic Std B" panose="020B0800000000000000" pitchFamily="34" charset="-128"/>
                <a:ea typeface="Adobe Gothic Std B" panose="020B0800000000000000" pitchFamily="34" charset="-128"/>
              </a:rPr>
              <a:t>Exome-wide, Gene-based Recessive </a:t>
            </a:r>
            <a:r>
              <a:rPr lang="en-US" sz="3200" b="1" dirty="0" err="1">
                <a:solidFill>
                  <a:schemeClr val="tx2"/>
                </a:solidFill>
                <a:latin typeface="Adobe Gothic Std B" panose="020B0800000000000000" pitchFamily="34" charset="-128"/>
                <a:ea typeface="Adobe Gothic Std B" panose="020B0800000000000000" pitchFamily="34" charset="-128"/>
              </a:rPr>
              <a:t>Diplotype</a:t>
            </a:r>
            <a:r>
              <a:rPr lang="en-US" sz="3200" b="1" dirty="0">
                <a:solidFill>
                  <a:schemeClr val="tx2"/>
                </a:solidFill>
                <a:latin typeface="Adobe Gothic Std B" panose="020B0800000000000000" pitchFamily="34" charset="-128"/>
                <a:ea typeface="Adobe Gothic Std B" panose="020B0800000000000000" pitchFamily="34" charset="-128"/>
              </a:rPr>
              <a:t> Scan  </a:t>
            </a:r>
          </a:p>
        </p:txBody>
      </p:sp>
      <p:cxnSp>
        <p:nvCxnSpPr>
          <p:cNvPr id="5" name="Straight Connector 4"/>
          <p:cNvCxnSpPr/>
          <p:nvPr/>
        </p:nvCxnSpPr>
        <p:spPr>
          <a:xfrm>
            <a:off x="1524000" y="1066800"/>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24000" y="1143000"/>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24601" y="1600201"/>
            <a:ext cx="2665730" cy="461665"/>
          </a:xfrm>
          <a:prstGeom prst="rect">
            <a:avLst/>
          </a:prstGeom>
          <a:noFill/>
        </p:spPr>
        <p:txBody>
          <a:bodyPr wrap="none" rtlCol="0">
            <a:spAutoFit/>
          </a:bodyPr>
          <a:lstStyle/>
          <a:p>
            <a:r>
              <a:rPr lang="en-US" sz="2400" dirty="0"/>
              <a:t>Recessive </a:t>
            </a:r>
            <a:r>
              <a:rPr lang="en-US" sz="2400" dirty="0" err="1" smtClean="0"/>
              <a:t>Diplotype</a:t>
            </a:r>
            <a:endParaRPr lang="en-US" sz="2400" dirty="0"/>
          </a:p>
        </p:txBody>
      </p:sp>
      <p:cxnSp>
        <p:nvCxnSpPr>
          <p:cNvPr id="10" name="Straight Connector 9"/>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5-Point Star 15"/>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905000" y="1600201"/>
            <a:ext cx="3624710" cy="461665"/>
          </a:xfrm>
          <a:prstGeom prst="rect">
            <a:avLst/>
          </a:prstGeom>
          <a:noFill/>
        </p:spPr>
        <p:txBody>
          <a:bodyPr wrap="none" rtlCol="0">
            <a:spAutoFit/>
          </a:bodyPr>
          <a:lstStyle/>
          <a:p>
            <a:r>
              <a:rPr lang="en-US" sz="2400" dirty="0"/>
              <a:t>Single Site Recessive Effects</a:t>
            </a:r>
          </a:p>
        </p:txBody>
      </p:sp>
      <p:sp>
        <p:nvSpPr>
          <p:cNvPr id="25" name="Down Arrow 24"/>
          <p:cNvSpPr/>
          <p:nvPr/>
        </p:nvSpPr>
        <p:spPr>
          <a:xfrm>
            <a:off x="5222134" y="4126010"/>
            <a:ext cx="680931"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284330" y="4904473"/>
            <a:ext cx="9623340" cy="646331"/>
          </a:xfrm>
          <a:prstGeom prst="rect">
            <a:avLst/>
          </a:prstGeom>
          <a:noFill/>
        </p:spPr>
        <p:txBody>
          <a:bodyPr wrap="none" rtlCol="0">
            <a:spAutoFit/>
          </a:bodyPr>
          <a:lstStyle/>
          <a:p>
            <a:r>
              <a:rPr lang="en-US" sz="3600" dirty="0" smtClean="0"/>
              <a:t>Gene-by-Gene Scanning to Identify Disease Genes </a:t>
            </a:r>
            <a:endParaRPr lang="en-US" sz="3600" dirty="0"/>
          </a:p>
        </p:txBody>
      </p:sp>
      <p:sp>
        <p:nvSpPr>
          <p:cNvPr id="18" name="TextBox 17"/>
          <p:cNvSpPr txBox="1"/>
          <p:nvPr/>
        </p:nvSpPr>
        <p:spPr>
          <a:xfrm>
            <a:off x="1735887" y="3381345"/>
            <a:ext cx="1293559" cy="400110"/>
          </a:xfrm>
          <a:prstGeom prst="rect">
            <a:avLst/>
          </a:prstGeom>
          <a:noFill/>
        </p:spPr>
        <p:txBody>
          <a:bodyPr wrap="none" rtlCol="0">
            <a:spAutoFit/>
          </a:bodyPr>
          <a:lstStyle/>
          <a:p>
            <a:r>
              <a:rPr lang="en-US" sz="2000" dirty="0"/>
              <a:t>s</a:t>
            </a:r>
            <a:r>
              <a:rPr lang="en-US" sz="2000" dirty="0" smtClean="0"/>
              <a:t>ite by site</a:t>
            </a:r>
            <a:endParaRPr lang="en-US" sz="2000" dirty="0"/>
          </a:p>
        </p:txBody>
      </p:sp>
      <p:sp>
        <p:nvSpPr>
          <p:cNvPr id="19" name="TextBox 18"/>
          <p:cNvSpPr txBox="1"/>
          <p:nvPr/>
        </p:nvSpPr>
        <p:spPr>
          <a:xfrm>
            <a:off x="7271946" y="3311121"/>
            <a:ext cx="1875770" cy="400110"/>
          </a:xfrm>
          <a:prstGeom prst="rect">
            <a:avLst/>
          </a:prstGeom>
          <a:noFill/>
        </p:spPr>
        <p:txBody>
          <a:bodyPr wrap="none" rtlCol="0">
            <a:spAutoFit/>
          </a:bodyPr>
          <a:lstStyle/>
          <a:p>
            <a:r>
              <a:rPr lang="en-US" sz="2000" dirty="0"/>
              <a:t>r</a:t>
            </a:r>
            <a:r>
              <a:rPr lang="en-US" sz="2000" dirty="0" smtClean="0"/>
              <a:t>egion by region</a:t>
            </a:r>
            <a:endParaRPr lang="en-US" sz="2000" dirty="0"/>
          </a:p>
        </p:txBody>
      </p:sp>
    </p:spTree>
    <p:extLst>
      <p:ext uri="{BB962C8B-B14F-4D97-AF65-F5344CB8AC3E}">
        <p14:creationId xmlns:p14="http://schemas.microsoft.com/office/powerpoint/2010/main" val="3313492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14400"/>
          </a:xfrm>
        </p:spPr>
        <p:txBody>
          <a:bodyPr>
            <a:normAutofit/>
          </a:bodyPr>
          <a:lstStyle/>
          <a:p>
            <a:r>
              <a:rPr lang="en-US" sz="3200" b="1" dirty="0">
                <a:solidFill>
                  <a:schemeClr val="tx2"/>
                </a:solidFill>
                <a:latin typeface="Adobe Gothic Std B" panose="020B0800000000000000" pitchFamily="34" charset="-128"/>
                <a:ea typeface="Adobe Gothic Std B" panose="020B0800000000000000" pitchFamily="34" charset="-128"/>
              </a:rPr>
              <a:t>Recessive </a:t>
            </a:r>
            <a:r>
              <a:rPr lang="en-US" sz="3200" b="1" dirty="0" err="1">
                <a:solidFill>
                  <a:schemeClr val="tx2"/>
                </a:solidFill>
                <a:latin typeface="Adobe Gothic Std B" panose="020B0800000000000000" pitchFamily="34" charset="-128"/>
                <a:ea typeface="Adobe Gothic Std B" panose="020B0800000000000000" pitchFamily="34" charset="-128"/>
              </a:rPr>
              <a:t>Diplotype</a:t>
            </a:r>
            <a:r>
              <a:rPr lang="en-US" sz="3200" b="1" dirty="0">
                <a:solidFill>
                  <a:schemeClr val="tx2"/>
                </a:solidFill>
                <a:latin typeface="Adobe Gothic Std B" panose="020B0800000000000000" pitchFamily="34" charset="-128"/>
                <a:ea typeface="Adobe Gothic Std B" panose="020B0800000000000000" pitchFamily="34" charset="-128"/>
              </a:rPr>
              <a:t> Scan</a:t>
            </a:r>
          </a:p>
        </p:txBody>
      </p:sp>
      <p:sp>
        <p:nvSpPr>
          <p:cNvPr id="3" name="Content Placeholder 2"/>
          <p:cNvSpPr>
            <a:spLocks noGrp="1"/>
          </p:cNvSpPr>
          <p:nvPr>
            <p:ph idx="1"/>
          </p:nvPr>
        </p:nvSpPr>
        <p:spPr>
          <a:xfrm>
            <a:off x="1644576" y="1219200"/>
            <a:ext cx="8826649" cy="5181600"/>
          </a:xfrm>
        </p:spPr>
        <p:txBody>
          <a:bodyPr/>
          <a:lstStyle/>
          <a:p>
            <a:r>
              <a:rPr lang="en-US" dirty="0" smtClean="0">
                <a:solidFill>
                  <a:schemeClr val="tx2"/>
                </a:solidFill>
              </a:rPr>
              <a:t>Power calculations</a:t>
            </a:r>
          </a:p>
          <a:p>
            <a:pPr lvl="1"/>
            <a:r>
              <a:rPr lang="en-US" b="1" dirty="0" smtClean="0">
                <a:solidFill>
                  <a:srgbClr val="FF0000"/>
                </a:solidFill>
              </a:rPr>
              <a:t>2-locus model</a:t>
            </a:r>
          </a:p>
          <a:p>
            <a:pPr lvl="1"/>
            <a:r>
              <a:rPr lang="en-US" dirty="0" smtClean="0">
                <a:solidFill>
                  <a:schemeClr val="tx2"/>
                </a:solidFill>
              </a:rPr>
              <a:t>Gene-based Monte Carlo</a:t>
            </a:r>
          </a:p>
          <a:p>
            <a:pPr marL="457200" lvl="1" indent="0">
              <a:buNone/>
            </a:pPr>
            <a:r>
              <a:rPr lang="en-US" dirty="0">
                <a:solidFill>
                  <a:schemeClr val="tx2"/>
                </a:solidFill>
              </a:rPr>
              <a:t> </a:t>
            </a:r>
            <a:r>
              <a:rPr lang="en-US" dirty="0" smtClean="0">
                <a:solidFill>
                  <a:schemeClr val="tx2"/>
                </a:solidFill>
              </a:rPr>
              <a:t>   using 1000 Genomes</a:t>
            </a:r>
          </a:p>
        </p:txBody>
      </p:sp>
      <p:cxnSp>
        <p:nvCxnSpPr>
          <p:cNvPr id="5" name="Straight Connector 4"/>
          <p:cNvCxnSpPr/>
          <p:nvPr/>
        </p:nvCxnSpPr>
        <p:spPr>
          <a:xfrm>
            <a:off x="1600200" y="9144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0200" y="9906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315200" y="1828800"/>
            <a:ext cx="2667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315200" y="2209800"/>
            <a:ext cx="2667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15200" y="2514600"/>
            <a:ext cx="2667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315200" y="2895600"/>
            <a:ext cx="2667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9296400" y="1981200"/>
            <a:ext cx="304800" cy="3048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7696200" y="2286000"/>
            <a:ext cx="304800" cy="3048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7696200" y="2667000"/>
            <a:ext cx="304800" cy="3048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9296400" y="2667000"/>
            <a:ext cx="304800" cy="3048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15412" y="1524001"/>
            <a:ext cx="551754" cy="461665"/>
          </a:xfrm>
          <a:prstGeom prst="rect">
            <a:avLst/>
          </a:prstGeom>
          <a:noFill/>
        </p:spPr>
        <p:txBody>
          <a:bodyPr wrap="none" rtlCol="0">
            <a:spAutoFit/>
          </a:bodyPr>
          <a:lstStyle/>
          <a:p>
            <a:r>
              <a:rPr lang="en-US" sz="2400" b="1" dirty="0"/>
              <a:t>P</a:t>
            </a:r>
            <a:r>
              <a:rPr lang="en-US" sz="2400" b="1" baseline="-25000" dirty="0"/>
              <a:t>11</a:t>
            </a:r>
            <a:endParaRPr lang="en-US" sz="2400" b="1" dirty="0"/>
          </a:p>
        </p:txBody>
      </p:sp>
      <p:sp>
        <p:nvSpPr>
          <p:cNvPr id="17" name="TextBox 16"/>
          <p:cNvSpPr txBox="1"/>
          <p:nvPr/>
        </p:nvSpPr>
        <p:spPr>
          <a:xfrm>
            <a:off x="6705601" y="1900536"/>
            <a:ext cx="556563" cy="461665"/>
          </a:xfrm>
          <a:prstGeom prst="rect">
            <a:avLst/>
          </a:prstGeom>
          <a:noFill/>
        </p:spPr>
        <p:txBody>
          <a:bodyPr wrap="none" rtlCol="0">
            <a:spAutoFit/>
          </a:bodyPr>
          <a:lstStyle/>
          <a:p>
            <a:r>
              <a:rPr lang="en-US" sz="2400" b="1" dirty="0"/>
              <a:t>P</a:t>
            </a:r>
            <a:r>
              <a:rPr lang="en-US" sz="2400" b="1" baseline="-25000" dirty="0"/>
              <a:t>12</a:t>
            </a:r>
            <a:endParaRPr lang="en-US" sz="2400" b="1" dirty="0"/>
          </a:p>
        </p:txBody>
      </p:sp>
      <p:sp>
        <p:nvSpPr>
          <p:cNvPr id="18" name="TextBox 17"/>
          <p:cNvSpPr txBox="1"/>
          <p:nvPr/>
        </p:nvSpPr>
        <p:spPr>
          <a:xfrm>
            <a:off x="6705601" y="2205336"/>
            <a:ext cx="556563" cy="461665"/>
          </a:xfrm>
          <a:prstGeom prst="rect">
            <a:avLst/>
          </a:prstGeom>
          <a:noFill/>
        </p:spPr>
        <p:txBody>
          <a:bodyPr wrap="none" rtlCol="0">
            <a:spAutoFit/>
          </a:bodyPr>
          <a:lstStyle/>
          <a:p>
            <a:r>
              <a:rPr lang="en-US" sz="2400" b="1" dirty="0"/>
              <a:t>P</a:t>
            </a:r>
            <a:r>
              <a:rPr lang="en-US" sz="2400" b="1" baseline="-25000" dirty="0"/>
              <a:t>21</a:t>
            </a:r>
            <a:endParaRPr lang="en-US" sz="2400" b="1" dirty="0"/>
          </a:p>
        </p:txBody>
      </p:sp>
      <p:sp>
        <p:nvSpPr>
          <p:cNvPr id="19" name="TextBox 18"/>
          <p:cNvSpPr txBox="1"/>
          <p:nvPr/>
        </p:nvSpPr>
        <p:spPr>
          <a:xfrm>
            <a:off x="6705601" y="2586336"/>
            <a:ext cx="556563" cy="461665"/>
          </a:xfrm>
          <a:prstGeom prst="rect">
            <a:avLst/>
          </a:prstGeom>
          <a:noFill/>
        </p:spPr>
        <p:txBody>
          <a:bodyPr wrap="none" rtlCol="0">
            <a:spAutoFit/>
          </a:bodyPr>
          <a:lstStyle/>
          <a:p>
            <a:r>
              <a:rPr lang="en-US" sz="2400" b="1" dirty="0"/>
              <a:t>P</a:t>
            </a:r>
            <a:r>
              <a:rPr lang="en-US" sz="2400" b="1" baseline="-25000" dirty="0"/>
              <a:t>22</a:t>
            </a:r>
            <a:endParaRPr lang="en-US" sz="2400" b="1" dirty="0"/>
          </a:p>
        </p:txBody>
      </p:sp>
      <p:sp>
        <p:nvSpPr>
          <p:cNvPr id="21" name="TextBox 20"/>
          <p:cNvSpPr txBox="1"/>
          <p:nvPr/>
        </p:nvSpPr>
        <p:spPr>
          <a:xfrm>
            <a:off x="1676401" y="4291422"/>
            <a:ext cx="1212191" cy="461665"/>
          </a:xfrm>
          <a:prstGeom prst="rect">
            <a:avLst/>
          </a:prstGeom>
          <a:noFill/>
        </p:spPr>
        <p:txBody>
          <a:bodyPr wrap="none" rtlCol="0">
            <a:spAutoFit/>
          </a:bodyPr>
          <a:lstStyle/>
          <a:p>
            <a:r>
              <a:rPr lang="en-US" sz="2400" b="1" dirty="0"/>
              <a:t>P</a:t>
            </a:r>
            <a:r>
              <a:rPr lang="en-US" sz="2400" b="1" baseline="-25000" dirty="0"/>
              <a:t>11</a:t>
            </a:r>
            <a:r>
              <a:rPr lang="en-US" sz="2400" b="1" dirty="0"/>
              <a:t> | P</a:t>
            </a:r>
            <a:r>
              <a:rPr lang="en-US" sz="2400" b="1" baseline="-25000" dirty="0"/>
              <a:t>11</a:t>
            </a:r>
            <a:endParaRPr lang="en-US" sz="2400" b="1" dirty="0"/>
          </a:p>
        </p:txBody>
      </p:sp>
      <p:sp>
        <p:nvSpPr>
          <p:cNvPr id="22" name="TextBox 21"/>
          <p:cNvSpPr txBox="1"/>
          <p:nvPr/>
        </p:nvSpPr>
        <p:spPr>
          <a:xfrm>
            <a:off x="1676401" y="4719936"/>
            <a:ext cx="1212191" cy="461665"/>
          </a:xfrm>
          <a:prstGeom prst="rect">
            <a:avLst/>
          </a:prstGeom>
          <a:noFill/>
        </p:spPr>
        <p:txBody>
          <a:bodyPr wrap="none" rtlCol="0">
            <a:spAutoFit/>
          </a:bodyPr>
          <a:lstStyle/>
          <a:p>
            <a:r>
              <a:rPr lang="en-US" sz="2400" b="1" dirty="0"/>
              <a:t>P</a:t>
            </a:r>
            <a:r>
              <a:rPr lang="en-US" sz="2400" b="1" baseline="-25000" dirty="0"/>
              <a:t>11</a:t>
            </a:r>
            <a:r>
              <a:rPr lang="en-US" sz="2400" b="1" dirty="0"/>
              <a:t> | P</a:t>
            </a:r>
            <a:r>
              <a:rPr lang="en-US" sz="2400" b="1" baseline="-25000" dirty="0"/>
              <a:t>12</a:t>
            </a:r>
            <a:endParaRPr lang="en-US" sz="2400" b="1" dirty="0"/>
          </a:p>
        </p:txBody>
      </p:sp>
      <p:sp>
        <p:nvSpPr>
          <p:cNvPr id="23" name="TextBox 22"/>
          <p:cNvSpPr txBox="1"/>
          <p:nvPr/>
        </p:nvSpPr>
        <p:spPr>
          <a:xfrm>
            <a:off x="1683410" y="5100936"/>
            <a:ext cx="1212191" cy="461665"/>
          </a:xfrm>
          <a:prstGeom prst="rect">
            <a:avLst/>
          </a:prstGeom>
          <a:noFill/>
        </p:spPr>
        <p:txBody>
          <a:bodyPr wrap="none" rtlCol="0">
            <a:spAutoFit/>
          </a:bodyPr>
          <a:lstStyle/>
          <a:p>
            <a:r>
              <a:rPr lang="en-US" sz="2400" b="1" dirty="0"/>
              <a:t>P</a:t>
            </a:r>
            <a:r>
              <a:rPr lang="en-US" sz="2400" b="1" baseline="-25000" dirty="0"/>
              <a:t>11</a:t>
            </a:r>
            <a:r>
              <a:rPr lang="en-US" sz="2400" b="1" dirty="0"/>
              <a:t> | P</a:t>
            </a:r>
            <a:r>
              <a:rPr lang="en-US" sz="2400" b="1" baseline="-25000" dirty="0"/>
              <a:t>21</a:t>
            </a:r>
            <a:endParaRPr lang="en-US" sz="2400" b="1" dirty="0"/>
          </a:p>
        </p:txBody>
      </p:sp>
      <p:sp>
        <p:nvSpPr>
          <p:cNvPr id="24" name="TextBox 23"/>
          <p:cNvSpPr txBox="1"/>
          <p:nvPr/>
        </p:nvSpPr>
        <p:spPr>
          <a:xfrm>
            <a:off x="1676401" y="5481936"/>
            <a:ext cx="1212191" cy="461665"/>
          </a:xfrm>
          <a:prstGeom prst="rect">
            <a:avLst/>
          </a:prstGeom>
          <a:noFill/>
        </p:spPr>
        <p:txBody>
          <a:bodyPr wrap="none" rtlCol="0">
            <a:spAutoFit/>
          </a:bodyPr>
          <a:lstStyle/>
          <a:p>
            <a:r>
              <a:rPr lang="en-US" sz="2400" b="1" dirty="0"/>
              <a:t>P</a:t>
            </a:r>
            <a:r>
              <a:rPr lang="en-US" sz="2400" b="1" baseline="-25000" dirty="0"/>
              <a:t>11</a:t>
            </a:r>
            <a:r>
              <a:rPr lang="en-US" sz="2400" b="1" dirty="0"/>
              <a:t> | P</a:t>
            </a:r>
            <a:r>
              <a:rPr lang="en-US" sz="2400" b="1" baseline="-25000" dirty="0"/>
              <a:t>22</a:t>
            </a:r>
            <a:endParaRPr lang="en-US" sz="2400" b="1" dirty="0"/>
          </a:p>
        </p:txBody>
      </p:sp>
      <p:sp>
        <p:nvSpPr>
          <p:cNvPr id="25" name="Right Arrow 24"/>
          <p:cNvSpPr/>
          <p:nvPr/>
        </p:nvSpPr>
        <p:spPr>
          <a:xfrm>
            <a:off x="2895600" y="4957813"/>
            <a:ext cx="685800" cy="322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3636982" y="4803886"/>
                <a:ext cx="248484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𝑃</m:t>
                      </m:r>
                      <m:d>
                        <m:dPr>
                          <m:ctrlPr>
                            <a:rPr lang="en-US" i="1">
                              <a:latin typeface="Cambria Math" panose="02040503050406030204" pitchFamily="18" charset="0"/>
                            </a:rPr>
                          </m:ctrlPr>
                        </m:dPr>
                        <m:e>
                          <m:r>
                            <a:rPr lang="en-US" i="1">
                              <a:latin typeface="Cambria Math"/>
                            </a:rPr>
                            <m:t>𝐷𝑖𝑠𝑒𝑎𝑠𝑒</m:t>
                          </m:r>
                        </m:e>
                        <m:e>
                          <m:r>
                            <a:rPr lang="en-US" i="1">
                              <a:latin typeface="Cambria Math"/>
                            </a:rPr>
                            <m:t>𝐷𝑖𝑝𝑙𝑜𝑡𝑦𝑝𝑒</m:t>
                          </m:r>
                        </m:e>
                      </m:d>
                    </m:oMath>
                  </m:oMathPara>
                </a14:m>
                <a:endParaRPr lang="en-US" i="1" dirty="0">
                  <a:latin typeface="Cambria Math"/>
                </a:endParaRPr>
              </a:p>
              <a:p>
                <a:pPr/>
                <a14:m>
                  <m:oMathPara xmlns:m="http://schemas.openxmlformats.org/officeDocument/2006/math">
                    <m:oMathParaPr>
                      <m:jc m:val="centerGroup"/>
                    </m:oMathParaPr>
                    <m:oMath xmlns:m="http://schemas.openxmlformats.org/officeDocument/2006/math">
                      <m:r>
                        <a:rPr lang="en-US" i="1">
                          <a:latin typeface="Cambria Math"/>
                        </a:rPr>
                        <m:t>𝑠𝑚𝑎𝑙𝑙</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636982" y="4803886"/>
                <a:ext cx="2484847" cy="646331"/>
              </a:xfrm>
              <a:prstGeom prst="rect">
                <a:avLst/>
              </a:prstGeom>
              <a:blipFill>
                <a:blip r:embed="rId3"/>
                <a:stretch>
                  <a:fillRect/>
                </a:stretch>
              </a:blipFill>
            </p:spPr>
            <p:txBody>
              <a:bodyPr/>
              <a:lstStyle/>
              <a:p>
                <a:r>
                  <a:rPr lang="en-US">
                    <a:noFill/>
                  </a:rPr>
                  <a:t> </a:t>
                </a:r>
              </a:p>
            </p:txBody>
          </p:sp>
        </mc:Fallback>
      </mc:AlternateContent>
      <p:sp>
        <p:nvSpPr>
          <p:cNvPr id="28" name="TextBox 27"/>
          <p:cNvSpPr txBox="1"/>
          <p:nvPr/>
        </p:nvSpPr>
        <p:spPr>
          <a:xfrm>
            <a:off x="6172201" y="3886201"/>
            <a:ext cx="1212191" cy="461665"/>
          </a:xfrm>
          <a:prstGeom prst="rect">
            <a:avLst/>
          </a:prstGeom>
          <a:noFill/>
        </p:spPr>
        <p:txBody>
          <a:bodyPr wrap="none" rtlCol="0">
            <a:spAutoFit/>
          </a:bodyPr>
          <a:lstStyle/>
          <a:p>
            <a:r>
              <a:rPr lang="en-US" sz="2400" b="1" dirty="0"/>
              <a:t>P</a:t>
            </a:r>
            <a:r>
              <a:rPr lang="en-US" sz="2400" b="1" baseline="-25000" dirty="0"/>
              <a:t>12</a:t>
            </a:r>
            <a:r>
              <a:rPr lang="en-US" sz="2400" b="1" dirty="0"/>
              <a:t> | P</a:t>
            </a:r>
            <a:r>
              <a:rPr lang="en-US" sz="2400" b="1" baseline="-25000" dirty="0"/>
              <a:t>12</a:t>
            </a:r>
            <a:endParaRPr lang="en-US" sz="2400" b="1" dirty="0"/>
          </a:p>
        </p:txBody>
      </p:sp>
      <p:sp>
        <p:nvSpPr>
          <p:cNvPr id="29" name="TextBox 28"/>
          <p:cNvSpPr txBox="1"/>
          <p:nvPr/>
        </p:nvSpPr>
        <p:spPr>
          <a:xfrm>
            <a:off x="6172201" y="4314715"/>
            <a:ext cx="1212191" cy="461665"/>
          </a:xfrm>
          <a:prstGeom prst="rect">
            <a:avLst/>
          </a:prstGeom>
          <a:noFill/>
        </p:spPr>
        <p:txBody>
          <a:bodyPr wrap="none" rtlCol="0">
            <a:spAutoFit/>
          </a:bodyPr>
          <a:lstStyle/>
          <a:p>
            <a:r>
              <a:rPr lang="en-US" sz="2400" b="1" dirty="0"/>
              <a:t>P</a:t>
            </a:r>
            <a:r>
              <a:rPr lang="en-US" sz="2400" b="1" baseline="-25000" dirty="0"/>
              <a:t>12</a:t>
            </a:r>
            <a:r>
              <a:rPr lang="en-US" sz="2400" b="1" dirty="0"/>
              <a:t> | P</a:t>
            </a:r>
            <a:r>
              <a:rPr lang="en-US" sz="2400" b="1" baseline="-25000" dirty="0"/>
              <a:t>21</a:t>
            </a:r>
            <a:endParaRPr lang="en-US" sz="2400" b="1" dirty="0"/>
          </a:p>
        </p:txBody>
      </p:sp>
      <p:sp>
        <p:nvSpPr>
          <p:cNvPr id="30" name="TextBox 29"/>
          <p:cNvSpPr txBox="1"/>
          <p:nvPr/>
        </p:nvSpPr>
        <p:spPr>
          <a:xfrm>
            <a:off x="6179210" y="4695715"/>
            <a:ext cx="1212191" cy="461665"/>
          </a:xfrm>
          <a:prstGeom prst="rect">
            <a:avLst/>
          </a:prstGeom>
          <a:noFill/>
        </p:spPr>
        <p:txBody>
          <a:bodyPr wrap="none" rtlCol="0">
            <a:spAutoFit/>
          </a:bodyPr>
          <a:lstStyle/>
          <a:p>
            <a:r>
              <a:rPr lang="en-US" sz="2400" b="1" dirty="0"/>
              <a:t>P</a:t>
            </a:r>
            <a:r>
              <a:rPr lang="en-US" sz="2400" b="1" baseline="-25000" dirty="0"/>
              <a:t>12</a:t>
            </a:r>
            <a:r>
              <a:rPr lang="en-US" sz="2400" b="1" dirty="0"/>
              <a:t> | P</a:t>
            </a:r>
            <a:r>
              <a:rPr lang="en-US" sz="2400" b="1" baseline="-25000" dirty="0"/>
              <a:t>22</a:t>
            </a:r>
            <a:endParaRPr lang="en-US" sz="2400" b="1" dirty="0"/>
          </a:p>
        </p:txBody>
      </p:sp>
      <p:sp>
        <p:nvSpPr>
          <p:cNvPr id="31" name="TextBox 30"/>
          <p:cNvSpPr txBox="1"/>
          <p:nvPr/>
        </p:nvSpPr>
        <p:spPr>
          <a:xfrm>
            <a:off x="6172201" y="5076715"/>
            <a:ext cx="1212191" cy="461665"/>
          </a:xfrm>
          <a:prstGeom prst="rect">
            <a:avLst/>
          </a:prstGeom>
          <a:noFill/>
        </p:spPr>
        <p:txBody>
          <a:bodyPr wrap="none" rtlCol="0">
            <a:spAutoFit/>
          </a:bodyPr>
          <a:lstStyle/>
          <a:p>
            <a:r>
              <a:rPr lang="en-US" sz="2400" b="1" dirty="0"/>
              <a:t>P</a:t>
            </a:r>
            <a:r>
              <a:rPr lang="en-US" sz="2400" b="1" baseline="-25000" dirty="0"/>
              <a:t>21</a:t>
            </a:r>
            <a:r>
              <a:rPr lang="en-US" sz="2400" b="1" dirty="0"/>
              <a:t> | P</a:t>
            </a:r>
            <a:r>
              <a:rPr lang="en-US" sz="2400" b="1" baseline="-25000" dirty="0"/>
              <a:t>21</a:t>
            </a:r>
            <a:endParaRPr lang="en-US" sz="2400" b="1" dirty="0"/>
          </a:p>
        </p:txBody>
      </p:sp>
      <p:sp>
        <p:nvSpPr>
          <p:cNvPr id="32" name="Right Arrow 31"/>
          <p:cNvSpPr/>
          <p:nvPr/>
        </p:nvSpPr>
        <p:spPr>
          <a:xfrm>
            <a:off x="7391400" y="4957813"/>
            <a:ext cx="685800" cy="322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8132780" y="4803886"/>
                <a:ext cx="273727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𝑃</m:t>
                      </m:r>
                      <m:d>
                        <m:dPr>
                          <m:ctrlPr>
                            <a:rPr lang="en-US" i="1">
                              <a:latin typeface="Cambria Math" panose="02040503050406030204" pitchFamily="18" charset="0"/>
                            </a:rPr>
                          </m:ctrlPr>
                        </m:dPr>
                        <m:e>
                          <m:r>
                            <a:rPr lang="en-US" i="1">
                              <a:latin typeface="Cambria Math"/>
                            </a:rPr>
                            <m:t>𝐷𝑖𝑠𝑒𝑎𝑠𝑒</m:t>
                          </m:r>
                        </m:e>
                        <m:e>
                          <m:r>
                            <a:rPr lang="en-US" i="1">
                              <a:latin typeface="Cambria Math"/>
                            </a:rPr>
                            <m:t>𝐷𝑖𝑝𝑙𝑜𝑡𝑦𝑝𝑒</m:t>
                          </m:r>
                        </m:e>
                      </m:d>
                    </m:oMath>
                  </m:oMathPara>
                </a14:m>
                <a:endParaRPr lang="en-US" i="1" dirty="0">
                  <a:latin typeface="Cambria Math"/>
                </a:endParaRPr>
              </a:p>
              <a:p>
                <a:pPr/>
                <a14:m>
                  <m:oMathPara xmlns:m="http://schemas.openxmlformats.org/officeDocument/2006/math">
                    <m:oMathParaPr>
                      <m:jc m:val="centerGroup"/>
                    </m:oMathParaPr>
                    <m:oMath xmlns:m="http://schemas.openxmlformats.org/officeDocument/2006/math">
                      <m:r>
                        <a:rPr lang="en-US" i="1">
                          <a:latin typeface="Cambria Math"/>
                        </a:rPr>
                        <m:t>𝑙𝑎𝑟𝑔𝑒</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8132780" y="4803886"/>
                <a:ext cx="2737277" cy="646331"/>
              </a:xfrm>
              <a:prstGeom prst="rect">
                <a:avLst/>
              </a:prstGeom>
              <a:blipFill>
                <a:blip r:embed="rId4"/>
                <a:stretch>
                  <a:fillRect b="-7547"/>
                </a:stretch>
              </a:blipFill>
            </p:spPr>
            <p:txBody>
              <a:bodyPr/>
              <a:lstStyle/>
              <a:p>
                <a:r>
                  <a:rPr lang="en-US">
                    <a:noFill/>
                  </a:rPr>
                  <a:t> </a:t>
                </a:r>
              </a:p>
            </p:txBody>
          </p:sp>
        </mc:Fallback>
      </mc:AlternateContent>
      <p:sp>
        <p:nvSpPr>
          <p:cNvPr id="34" name="TextBox 33"/>
          <p:cNvSpPr txBox="1"/>
          <p:nvPr/>
        </p:nvSpPr>
        <p:spPr>
          <a:xfrm>
            <a:off x="6172201" y="5457715"/>
            <a:ext cx="1212191" cy="461665"/>
          </a:xfrm>
          <a:prstGeom prst="rect">
            <a:avLst/>
          </a:prstGeom>
          <a:noFill/>
        </p:spPr>
        <p:txBody>
          <a:bodyPr wrap="none" rtlCol="0">
            <a:spAutoFit/>
          </a:bodyPr>
          <a:lstStyle/>
          <a:p>
            <a:r>
              <a:rPr lang="en-US" sz="2400" b="1" dirty="0"/>
              <a:t>P</a:t>
            </a:r>
            <a:r>
              <a:rPr lang="en-US" sz="2400" b="1" baseline="-25000" dirty="0"/>
              <a:t>21</a:t>
            </a:r>
            <a:r>
              <a:rPr lang="en-US" sz="2400" b="1" dirty="0"/>
              <a:t> | P</a:t>
            </a:r>
            <a:r>
              <a:rPr lang="en-US" sz="2400" b="1" baseline="-25000" dirty="0"/>
              <a:t>22</a:t>
            </a:r>
            <a:endParaRPr lang="en-US" sz="2400" b="1" dirty="0"/>
          </a:p>
        </p:txBody>
      </p:sp>
      <p:sp>
        <p:nvSpPr>
          <p:cNvPr id="35" name="TextBox 34"/>
          <p:cNvSpPr txBox="1"/>
          <p:nvPr/>
        </p:nvSpPr>
        <p:spPr>
          <a:xfrm>
            <a:off x="6172201" y="5838715"/>
            <a:ext cx="1212191" cy="461665"/>
          </a:xfrm>
          <a:prstGeom prst="rect">
            <a:avLst/>
          </a:prstGeom>
          <a:noFill/>
        </p:spPr>
        <p:txBody>
          <a:bodyPr wrap="none" rtlCol="0">
            <a:spAutoFit/>
          </a:bodyPr>
          <a:lstStyle/>
          <a:p>
            <a:r>
              <a:rPr lang="en-US" sz="2400" b="1" dirty="0"/>
              <a:t>P</a:t>
            </a:r>
            <a:r>
              <a:rPr lang="en-US" sz="2400" b="1" baseline="-25000" dirty="0"/>
              <a:t>22</a:t>
            </a:r>
            <a:r>
              <a:rPr lang="en-US" sz="2400" b="1" dirty="0"/>
              <a:t> | P</a:t>
            </a:r>
            <a:r>
              <a:rPr lang="en-US" sz="2400" b="1" baseline="-25000" dirty="0"/>
              <a:t>22</a:t>
            </a:r>
            <a:endParaRPr lang="en-US" sz="2400" b="1" dirty="0"/>
          </a:p>
        </p:txBody>
      </p:sp>
    </p:spTree>
    <p:extLst>
      <p:ext uri="{BB962C8B-B14F-4D97-AF65-F5344CB8AC3E}">
        <p14:creationId xmlns:p14="http://schemas.microsoft.com/office/powerpoint/2010/main" val="1171631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14400"/>
          </a:xfrm>
        </p:spPr>
        <p:txBody>
          <a:bodyPr>
            <a:normAutofit/>
          </a:bodyPr>
          <a:lstStyle/>
          <a:p>
            <a:r>
              <a:rPr lang="en-US" sz="3200" b="1" dirty="0">
                <a:solidFill>
                  <a:schemeClr val="tx2"/>
                </a:solidFill>
                <a:latin typeface="Adobe Gothic Std B" panose="020B0800000000000000" pitchFamily="34" charset="-128"/>
                <a:ea typeface="Adobe Gothic Std B" panose="020B0800000000000000" pitchFamily="34" charset="-128"/>
              </a:rPr>
              <a:t>2-locus Power Calculations</a:t>
            </a:r>
          </a:p>
        </p:txBody>
      </p:sp>
      <p:cxnSp>
        <p:nvCxnSpPr>
          <p:cNvPr id="5" name="Straight Connector 4"/>
          <p:cNvCxnSpPr/>
          <p:nvPr/>
        </p:nvCxnSpPr>
        <p:spPr>
          <a:xfrm>
            <a:off x="1600200" y="9144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0200" y="990600"/>
            <a:ext cx="8915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145" name="Picture 1" descr="C:\Users\schrodis\Desktop\Projects\2ALOF\2locus_power_r2_13nov2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654" y="1050212"/>
            <a:ext cx="4438946" cy="496958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schrodis\Desktop\Projects\2ALOF\2locus_power_R10_13Nov20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66800"/>
            <a:ext cx="4800600" cy="492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8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09964" y="76200"/>
            <a:ext cx="12115386" cy="914400"/>
          </a:xfrm>
        </p:spPr>
        <p:txBody>
          <a:bodyPr>
            <a:normAutofit/>
          </a:bodyPr>
          <a:lstStyle/>
          <a:p>
            <a:r>
              <a:rPr lang="en-US" sz="3200" b="1" dirty="0">
                <a:solidFill>
                  <a:schemeClr val="tx2"/>
                </a:solidFill>
                <a:latin typeface="Adobe Gothic Std B" panose="020B0800000000000000" pitchFamily="34" charset="-128"/>
                <a:ea typeface="Adobe Gothic Std B" panose="020B0800000000000000" pitchFamily="34" charset="-128"/>
              </a:rPr>
              <a:t>Higher </a:t>
            </a:r>
            <a:r>
              <a:rPr lang="en-US" sz="3200" b="1" dirty="0" smtClean="0">
                <a:solidFill>
                  <a:schemeClr val="tx2"/>
                </a:solidFill>
                <a:latin typeface="Adobe Gothic Std B" panose="020B0800000000000000" pitchFamily="34" charset="-128"/>
                <a:ea typeface="Adobe Gothic Std B" panose="020B0800000000000000" pitchFamily="34" charset="-128"/>
              </a:rPr>
              <a:t>Power </a:t>
            </a:r>
            <a:r>
              <a:rPr lang="en-US" sz="3200" b="1" dirty="0">
                <a:solidFill>
                  <a:schemeClr val="tx2"/>
                </a:solidFill>
                <a:latin typeface="Adobe Gothic Std B" panose="020B0800000000000000" pitchFamily="34" charset="-128"/>
                <a:ea typeface="Adobe Gothic Std B" panose="020B0800000000000000" pitchFamily="34" charset="-128"/>
              </a:rPr>
              <a:t>of Recessive </a:t>
            </a:r>
            <a:r>
              <a:rPr lang="en-US" sz="3200" b="1" dirty="0" err="1">
                <a:solidFill>
                  <a:schemeClr val="tx2"/>
                </a:solidFill>
                <a:latin typeface="Adobe Gothic Std B" panose="020B0800000000000000" pitchFamily="34" charset="-128"/>
                <a:ea typeface="Adobe Gothic Std B" panose="020B0800000000000000" pitchFamily="34" charset="-128"/>
              </a:rPr>
              <a:t>Diplotype</a:t>
            </a:r>
            <a:r>
              <a:rPr lang="en-US" sz="3200" b="1" dirty="0">
                <a:solidFill>
                  <a:schemeClr val="tx2"/>
                </a:solidFill>
                <a:latin typeface="Adobe Gothic Std B" panose="020B0800000000000000" pitchFamily="34" charset="-128"/>
                <a:ea typeface="Adobe Gothic Std B" panose="020B0800000000000000" pitchFamily="34" charset="-128"/>
              </a:rPr>
              <a:t> </a:t>
            </a:r>
            <a:r>
              <a:rPr lang="en-US" sz="3200" b="1" dirty="0" smtClean="0">
                <a:solidFill>
                  <a:schemeClr val="tx2"/>
                </a:solidFill>
                <a:latin typeface="Adobe Gothic Std B" panose="020B0800000000000000" pitchFamily="34" charset="-128"/>
                <a:ea typeface="Adobe Gothic Std B" panose="020B0800000000000000" pitchFamily="34" charset="-128"/>
              </a:rPr>
              <a:t>Scan benefits PMRP</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grpSp>
        <p:nvGrpSpPr>
          <p:cNvPr id="8" name="Group 7"/>
          <p:cNvGrpSpPr/>
          <p:nvPr/>
        </p:nvGrpSpPr>
        <p:grpSpPr>
          <a:xfrm>
            <a:off x="1657350" y="876658"/>
            <a:ext cx="8439150" cy="5028842"/>
            <a:chOff x="1600200" y="914400"/>
            <a:chExt cx="8915400" cy="5591175"/>
          </a:xfrm>
        </p:grpSpPr>
        <p:grpSp>
          <p:nvGrpSpPr>
            <p:cNvPr id="3" name="Group 2"/>
            <p:cNvGrpSpPr/>
            <p:nvPr/>
          </p:nvGrpSpPr>
          <p:grpSpPr>
            <a:xfrm>
              <a:off x="1724026" y="1066799"/>
              <a:ext cx="7877173" cy="5438776"/>
              <a:chOff x="1600201" y="0"/>
              <a:chExt cx="9049969" cy="6801080"/>
            </a:xfrm>
          </p:grpSpPr>
          <p:pic>
            <p:nvPicPr>
              <p:cNvPr id="29698" name="Picture 2" descr="C:\Users\schrodis\Desktop\Projects\2ALOF\2locus_r10_power_13nov201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1" y="76200"/>
                <a:ext cx="277546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descr="C:\Users\schrodis\Desktop\Projects\2ALOF\2locus_power_r20_13Nov20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3816" y="76200"/>
                <a:ext cx="292998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Users\schrodis\Desktop\Projects\2ALOF\2locus_power_r10_13nov2017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0" y="0"/>
                <a:ext cx="303017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29701" name="Picture 5" descr="C:\Users\schrodis\Desktop\Projects\2ALOF\2locus_power_r40_13nov201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9621" y="3505200"/>
                <a:ext cx="277546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C:\Users\schrodis\Desktop\Projects\2ALOF\2locus_power_r40_13nov2017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3816" y="3505200"/>
                <a:ext cx="2815511" cy="3246580"/>
              </a:xfrm>
              <a:prstGeom prst="rect">
                <a:avLst/>
              </a:prstGeom>
              <a:noFill/>
              <a:extLst>
                <a:ext uri="{909E8E84-426E-40DD-AFC4-6F175D3DCCD1}">
                  <a14:hiddenFill xmlns:a14="http://schemas.microsoft.com/office/drawing/2010/main">
                    <a:solidFill>
                      <a:srgbClr val="FFFFFF"/>
                    </a:solidFill>
                  </a14:hiddenFill>
                </a:ext>
              </a:extLst>
            </p:spPr>
          </p:pic>
          <p:pic>
            <p:nvPicPr>
              <p:cNvPr id="29703" name="Picture 7" descr="C:\Users\schrodis\Desktop\Projects\2ALOF\2locus_power_r5_13nov2017c.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43800" y="3505200"/>
                <a:ext cx="3048000" cy="3295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p:cNvCxnSpPr/>
            <p:nvPr/>
          </p:nvCxnSpPr>
          <p:spPr>
            <a:xfrm>
              <a:off x="1600200" y="9144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00200" y="9906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160989" y="1711911"/>
              <a:ext cx="201336" cy="233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572075" y="1945688"/>
              <a:ext cx="201336" cy="233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8282455" y="2062576"/>
              <a:ext cx="201336" cy="233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987421" y="4708081"/>
              <a:ext cx="201336" cy="233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00664" y="6103079"/>
              <a:ext cx="201336" cy="2337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141123" y="4443895"/>
              <a:ext cx="253068" cy="2641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1269062" y="6142376"/>
            <a:ext cx="9703297" cy="369332"/>
          </a:xfrm>
          <a:prstGeom prst="rect">
            <a:avLst/>
          </a:prstGeom>
        </p:spPr>
        <p:txBody>
          <a:bodyPr wrap="none">
            <a:spAutoFit/>
          </a:bodyPr>
          <a:lstStyle/>
          <a:p>
            <a:r>
              <a:rPr lang="en-US" b="1" dirty="0">
                <a:solidFill>
                  <a:schemeClr val="tx2"/>
                </a:solidFill>
                <a:latin typeface="Adobe Gothic Std B" panose="020B0800000000000000" pitchFamily="34" charset="-128"/>
                <a:ea typeface="Adobe Gothic Std B" panose="020B0800000000000000" pitchFamily="34" charset="-128"/>
              </a:rPr>
              <a:t>Recessive </a:t>
            </a:r>
            <a:r>
              <a:rPr lang="en-US" b="1" dirty="0" err="1">
                <a:solidFill>
                  <a:schemeClr val="tx2"/>
                </a:solidFill>
                <a:latin typeface="Adobe Gothic Std B" panose="020B0800000000000000" pitchFamily="34" charset="-128"/>
                <a:ea typeface="Adobe Gothic Std B" panose="020B0800000000000000" pitchFamily="34" charset="-128"/>
              </a:rPr>
              <a:t>Diplotype</a:t>
            </a:r>
            <a:r>
              <a:rPr lang="en-US" b="1" dirty="0">
                <a:solidFill>
                  <a:schemeClr val="tx2"/>
                </a:solidFill>
                <a:latin typeface="Adobe Gothic Std B" panose="020B0800000000000000" pitchFamily="34" charset="-128"/>
                <a:ea typeface="Adobe Gothic Std B" panose="020B0800000000000000" pitchFamily="34" charset="-128"/>
              </a:rPr>
              <a:t> </a:t>
            </a:r>
            <a:r>
              <a:rPr lang="en-US" b="1" dirty="0" smtClean="0">
                <a:solidFill>
                  <a:schemeClr val="tx2"/>
                </a:solidFill>
                <a:latin typeface="Adobe Gothic Std B" panose="020B0800000000000000" pitchFamily="34" charset="-128"/>
                <a:ea typeface="Adobe Gothic Std B" panose="020B0800000000000000" pitchFamily="34" charset="-128"/>
              </a:rPr>
              <a:t>approach always has higher power to identify the associated variants</a:t>
            </a:r>
            <a:endParaRPr lang="en-US" dirty="0"/>
          </a:p>
        </p:txBody>
      </p:sp>
    </p:spTree>
    <p:extLst>
      <p:ext uri="{BB962C8B-B14F-4D97-AF65-F5344CB8AC3E}">
        <p14:creationId xmlns:p14="http://schemas.microsoft.com/office/powerpoint/2010/main" val="398801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314" y="1875971"/>
            <a:ext cx="12021457" cy="4220029"/>
          </a:xfrm>
        </p:spPr>
        <p:txBody>
          <a:bodyPr>
            <a:normAutofit/>
          </a:bodyPr>
          <a:lstStyle/>
          <a:p>
            <a:r>
              <a:rPr lang="en-US" sz="2400" dirty="0"/>
              <a:t>Exome </a:t>
            </a:r>
            <a:r>
              <a:rPr lang="en-US" sz="2400" dirty="0" err="1"/>
              <a:t>beadchip</a:t>
            </a:r>
            <a:r>
              <a:rPr lang="en-US" sz="2400" dirty="0"/>
              <a:t> data used on </a:t>
            </a:r>
            <a:r>
              <a:rPr lang="en-US" sz="2400" b="1" dirty="0">
                <a:solidFill>
                  <a:srgbClr val="FF0000"/>
                </a:solidFill>
              </a:rPr>
              <a:t>10,000</a:t>
            </a:r>
            <a:r>
              <a:rPr lang="en-US" sz="2400" dirty="0"/>
              <a:t> subjects</a:t>
            </a:r>
          </a:p>
          <a:p>
            <a:r>
              <a:rPr lang="en-US" sz="2400" dirty="0"/>
              <a:t>PCA used to exclude genetic background outliers</a:t>
            </a:r>
          </a:p>
          <a:p>
            <a:r>
              <a:rPr lang="en-US" sz="2400" dirty="0"/>
              <a:t>Phasing using localized haplotype clustering </a:t>
            </a:r>
          </a:p>
          <a:p>
            <a:r>
              <a:rPr lang="en-US" sz="2400" dirty="0"/>
              <a:t>Putative functional variants: GWAS-significant, nonsynonymous, 3’UTR, 5’UTR, or splice site</a:t>
            </a:r>
          </a:p>
          <a:p>
            <a:r>
              <a:rPr lang="en-US" sz="2400" dirty="0"/>
              <a:t>Two or more </a:t>
            </a:r>
            <a:r>
              <a:rPr lang="en-US" sz="2400" i="1" dirty="0"/>
              <a:t>in silico </a:t>
            </a:r>
            <a:r>
              <a:rPr lang="en-US" sz="2400" dirty="0"/>
              <a:t>pathogenic annotations</a:t>
            </a:r>
          </a:p>
          <a:p>
            <a:r>
              <a:rPr lang="en-US" sz="2400" b="1" dirty="0">
                <a:solidFill>
                  <a:srgbClr val="FF0000"/>
                </a:solidFill>
              </a:rPr>
              <a:t>ICD9</a:t>
            </a:r>
            <a:r>
              <a:rPr lang="en-US" sz="2400" dirty="0"/>
              <a:t>: two or more instances of (</a:t>
            </a:r>
            <a:r>
              <a:rPr lang="en-US" sz="2400" dirty="0" err="1"/>
              <a:t>i</a:t>
            </a:r>
            <a:r>
              <a:rPr lang="en-US" sz="2400" dirty="0"/>
              <a:t>) iron metabolism </a:t>
            </a:r>
            <a:r>
              <a:rPr lang="en-US" sz="2400" dirty="0" smtClean="0"/>
              <a:t>disorder</a:t>
            </a:r>
            <a:r>
              <a:rPr lang="en-US" sz="2400" dirty="0"/>
              <a:t> </a:t>
            </a:r>
            <a:r>
              <a:rPr lang="en-US" sz="2400" dirty="0" smtClean="0"/>
              <a:t>(ii</a:t>
            </a:r>
            <a:r>
              <a:rPr lang="en-US" sz="2400" dirty="0"/>
              <a:t>) hereditary hemochromatosis, (iii) </a:t>
            </a:r>
            <a:r>
              <a:rPr lang="en-US" sz="2400" dirty="0" smtClean="0"/>
              <a:t>unspecified </a:t>
            </a:r>
            <a:r>
              <a:rPr lang="en-US" sz="2400" dirty="0"/>
              <a:t>hemochromatosis</a:t>
            </a:r>
          </a:p>
          <a:p>
            <a:r>
              <a:rPr lang="en-US" sz="2400" dirty="0"/>
              <a:t>Transferrin saturation (ratio of serum iron to transferrin iron-binding capacity) &gt; 48%</a:t>
            </a:r>
          </a:p>
          <a:p>
            <a:r>
              <a:rPr lang="en-US" sz="2400" b="1" dirty="0"/>
              <a:t>18 cases identified and 6,896 controls</a:t>
            </a:r>
          </a:p>
        </p:txBody>
      </p:sp>
      <p:sp>
        <p:nvSpPr>
          <p:cNvPr id="4" name="Title 1"/>
          <p:cNvSpPr>
            <a:spLocks noGrp="1"/>
          </p:cNvSpPr>
          <p:nvPr>
            <p:ph type="title"/>
          </p:nvPr>
        </p:nvSpPr>
        <p:spPr>
          <a:xfrm>
            <a:off x="446314" y="315684"/>
            <a:ext cx="10729685" cy="914400"/>
          </a:xfrm>
        </p:spPr>
        <p:txBody>
          <a:bodyPr>
            <a:noAutofit/>
          </a:bodyPr>
          <a:lstStyle/>
          <a:p>
            <a:pPr algn="ctr"/>
            <a:r>
              <a:rPr lang="en-US" sz="3200" b="1" dirty="0">
                <a:solidFill>
                  <a:schemeClr val="tx2"/>
                </a:solidFill>
                <a:latin typeface="Adobe Gothic Std B" panose="020B0800000000000000" pitchFamily="34" charset="-128"/>
                <a:ea typeface="Adobe Gothic Std B" panose="020B0800000000000000" pitchFamily="34" charset="-128"/>
              </a:rPr>
              <a:t>Mapping Hemochromatosis Genes using a Novel Recessive </a:t>
            </a:r>
            <a:r>
              <a:rPr lang="en-US" sz="3200" b="1" dirty="0" err="1">
                <a:solidFill>
                  <a:schemeClr val="tx2"/>
                </a:solidFill>
                <a:latin typeface="Adobe Gothic Std B" panose="020B0800000000000000" pitchFamily="34" charset="-128"/>
                <a:ea typeface="Adobe Gothic Std B" panose="020B0800000000000000" pitchFamily="34" charset="-128"/>
              </a:rPr>
              <a:t>Diplotype</a:t>
            </a:r>
            <a:r>
              <a:rPr lang="en-US" sz="3200" b="1" dirty="0">
                <a:solidFill>
                  <a:schemeClr val="tx2"/>
                </a:solidFill>
                <a:latin typeface="Adobe Gothic Std B" panose="020B0800000000000000" pitchFamily="34" charset="-128"/>
                <a:ea typeface="Adobe Gothic Std B" panose="020B0800000000000000" pitchFamily="34" charset="-128"/>
              </a:rPr>
              <a:t> approach in PMRP</a:t>
            </a:r>
          </a:p>
        </p:txBody>
      </p:sp>
      <p:cxnSp>
        <p:nvCxnSpPr>
          <p:cNvPr id="5" name="Straight Connector 4"/>
          <p:cNvCxnSpPr/>
          <p:nvPr/>
        </p:nvCxnSpPr>
        <p:spPr>
          <a:xfrm>
            <a:off x="1353457" y="1306283"/>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353457" y="1382483"/>
            <a:ext cx="8915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273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5800" y="317213"/>
            <a:ext cx="3137397" cy="584775"/>
          </a:xfrm>
          <a:prstGeom prst="rect">
            <a:avLst/>
          </a:prstGeom>
          <a:noFill/>
        </p:spPr>
        <p:txBody>
          <a:bodyPr wrap="none" rtlCol="0">
            <a:spAutoFit/>
          </a:bodyPr>
          <a:lstStyle/>
          <a:p>
            <a:r>
              <a:rPr lang="en-US" sz="3200" b="1" dirty="0">
                <a:solidFill>
                  <a:schemeClr val="tx2"/>
                </a:solidFill>
                <a:latin typeface="Adobe Gothic Std B" panose="020B0800000000000000" pitchFamily="34" charset="-128"/>
                <a:ea typeface="Adobe Gothic Std B" panose="020B0800000000000000" pitchFamily="34" charset="-128"/>
                <a:cs typeface="+mj-cs"/>
              </a:rPr>
              <a:t>Manhattan Plot</a:t>
            </a:r>
          </a:p>
        </p:txBody>
      </p:sp>
      <p:cxnSp>
        <p:nvCxnSpPr>
          <p:cNvPr id="6" name="Straight Connector 5"/>
          <p:cNvCxnSpPr/>
          <p:nvPr/>
        </p:nvCxnSpPr>
        <p:spPr>
          <a:xfrm>
            <a:off x="1600200" y="9144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00200" y="990600"/>
            <a:ext cx="89154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33400" y="1066800"/>
            <a:ext cx="6945407" cy="5833414"/>
            <a:chOff x="2362200" y="901988"/>
            <a:chExt cx="6945407" cy="5833414"/>
          </a:xfrm>
        </p:grpSpPr>
        <p:pic>
          <p:nvPicPr>
            <p:cNvPr id="4098" name="Picture 2" descr="C:\Users\schrodis\Desktop\Iron\Blood Submission\Figure1-1.jpg"/>
            <p:cNvPicPr>
              <a:picLocks noChangeAspect="1" noChangeArrowheads="1"/>
            </p:cNvPicPr>
            <p:nvPr/>
          </p:nvPicPr>
          <p:blipFill rotWithShape="1">
            <a:blip r:embed="rId3">
              <a:extLst>
                <a:ext uri="{28A0092B-C50C-407E-A947-70E740481C1C}">
                  <a14:useLocalDpi xmlns:a14="http://schemas.microsoft.com/office/drawing/2010/main" val="0"/>
                </a:ext>
              </a:extLst>
            </a:blip>
            <a:srcRect l="7631" t="14127" r="6846" b="35079"/>
            <a:stretch/>
          </p:blipFill>
          <p:spPr bwMode="auto">
            <a:xfrm>
              <a:off x="2362200" y="901988"/>
              <a:ext cx="6945407" cy="583341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410200" y="1600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858000" y="2667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Table 11"/>
          <p:cNvGraphicFramePr>
            <a:graphicFrameLocks noGrp="1"/>
          </p:cNvGraphicFramePr>
          <p:nvPr>
            <p:extLst>
              <p:ext uri="{D42A27DB-BD31-4B8C-83A1-F6EECF244321}">
                <p14:modId xmlns:p14="http://schemas.microsoft.com/office/powerpoint/2010/main" val="3681420956"/>
              </p:ext>
            </p:extLst>
          </p:nvPr>
        </p:nvGraphicFramePr>
        <p:xfrm>
          <a:off x="7442835" y="2143127"/>
          <a:ext cx="4316730" cy="2428902"/>
        </p:xfrm>
        <a:graphic>
          <a:graphicData uri="http://schemas.openxmlformats.org/drawingml/2006/table">
            <a:tbl>
              <a:tblPr firstRow="1" firstCol="1" bandRow="1">
                <a:tableStyleId>{93296810-A885-4BE3-A3E7-6D5BEEA58F35}</a:tableStyleId>
              </a:tblPr>
              <a:tblGrid>
                <a:gridCol w="809387">
                  <a:extLst>
                    <a:ext uri="{9D8B030D-6E8A-4147-A177-3AD203B41FA5}">
                      <a16:colId xmlns:a16="http://schemas.microsoft.com/office/drawing/2014/main" val="1267459720"/>
                    </a:ext>
                  </a:extLst>
                </a:gridCol>
                <a:gridCol w="1438910">
                  <a:extLst>
                    <a:ext uri="{9D8B030D-6E8A-4147-A177-3AD203B41FA5}">
                      <a16:colId xmlns:a16="http://schemas.microsoft.com/office/drawing/2014/main" val="1039364401"/>
                    </a:ext>
                  </a:extLst>
                </a:gridCol>
                <a:gridCol w="1241059">
                  <a:extLst>
                    <a:ext uri="{9D8B030D-6E8A-4147-A177-3AD203B41FA5}">
                      <a16:colId xmlns:a16="http://schemas.microsoft.com/office/drawing/2014/main" val="999801499"/>
                    </a:ext>
                  </a:extLst>
                </a:gridCol>
                <a:gridCol w="827374">
                  <a:extLst>
                    <a:ext uri="{9D8B030D-6E8A-4147-A177-3AD203B41FA5}">
                      <a16:colId xmlns:a16="http://schemas.microsoft.com/office/drawing/2014/main" val="83901045"/>
                    </a:ext>
                  </a:extLst>
                </a:gridCol>
              </a:tblGrid>
              <a:tr h="346986">
                <a:tc>
                  <a:txBody>
                    <a:bodyPr/>
                    <a:lstStyle/>
                    <a:p>
                      <a:pPr marL="0" marR="0" algn="just">
                        <a:spcBef>
                          <a:spcPts val="0"/>
                        </a:spcBef>
                        <a:spcAft>
                          <a:spcPts val="0"/>
                        </a:spcAft>
                      </a:pPr>
                      <a:r>
                        <a:rPr lang="en-US" sz="2000" dirty="0">
                          <a:effectLst/>
                        </a:rPr>
                        <a:t>CHR</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GENE</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P</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OR</a:t>
                      </a:r>
                      <a:r>
                        <a:rPr lang="en-US" sz="2000" baseline="30000">
                          <a:effectLst/>
                        </a:rPr>
                        <a:t>#</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05987073"/>
                  </a:ext>
                </a:extLst>
              </a:tr>
              <a:tr h="346986">
                <a:tc>
                  <a:txBody>
                    <a:bodyPr/>
                    <a:lstStyle/>
                    <a:p>
                      <a:pPr marL="0" marR="0" algn="just">
                        <a:spcBef>
                          <a:spcPts val="0"/>
                        </a:spcBef>
                        <a:spcAft>
                          <a:spcPts val="0"/>
                        </a:spcAft>
                      </a:pPr>
                      <a:r>
                        <a:rPr lang="en-US" sz="2000">
                          <a:effectLst/>
                        </a:rPr>
                        <a:t>chr6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HFE</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1.29×10</a:t>
                      </a:r>
                      <a:r>
                        <a:rPr lang="en-US" sz="2000" baseline="30000">
                          <a:effectLst/>
                        </a:rPr>
                        <a:t>−8</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28.6</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49640124"/>
                  </a:ext>
                </a:extLst>
              </a:tr>
              <a:tr h="346986">
                <a:tc>
                  <a:txBody>
                    <a:bodyPr/>
                    <a:lstStyle/>
                    <a:p>
                      <a:pPr marL="0" marR="0" algn="just">
                        <a:spcBef>
                          <a:spcPts val="0"/>
                        </a:spcBef>
                        <a:spcAft>
                          <a:spcPts val="0"/>
                        </a:spcAft>
                      </a:pPr>
                      <a:r>
                        <a:rPr lang="en-US" sz="2000">
                          <a:effectLst/>
                        </a:rPr>
                        <a:t>chr12</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dirty="0">
                          <a:effectLst/>
                        </a:rPr>
                        <a:t>FGF6</a:t>
                      </a:r>
                      <a:endParaRPr lang="en-US" sz="2400" b="1" dirty="0">
                        <a:solidFill>
                          <a:srgbClr val="FF0000"/>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1.99×10</a:t>
                      </a:r>
                      <a:r>
                        <a:rPr lang="en-US" sz="2000" baseline="30000">
                          <a:effectLst/>
                        </a:rPr>
                        <a:t>−6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22.8</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45074438"/>
                  </a:ext>
                </a:extLst>
              </a:tr>
              <a:tr h="346986">
                <a:tc>
                  <a:txBody>
                    <a:bodyPr/>
                    <a:lstStyle/>
                    <a:p>
                      <a:pPr marL="0" marR="0" algn="just">
                        <a:spcBef>
                          <a:spcPts val="0"/>
                        </a:spcBef>
                        <a:spcAft>
                          <a:spcPts val="0"/>
                        </a:spcAft>
                      </a:pPr>
                      <a:r>
                        <a:rPr lang="en-US" sz="2000">
                          <a:effectLst/>
                        </a:rPr>
                        <a:t>chr21</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KRTAP15-1</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7.55×10</a:t>
                      </a:r>
                      <a:r>
                        <a:rPr lang="en-US" sz="2000" baseline="30000">
                          <a:effectLst/>
                        </a:rPr>
                        <a:t>−5</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6.78</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7589723"/>
                  </a:ext>
                </a:extLst>
              </a:tr>
              <a:tr h="346986">
                <a:tc>
                  <a:txBody>
                    <a:bodyPr/>
                    <a:lstStyle/>
                    <a:p>
                      <a:pPr marL="0" marR="0" algn="just">
                        <a:spcBef>
                          <a:spcPts val="0"/>
                        </a:spcBef>
                        <a:spcAft>
                          <a:spcPts val="0"/>
                        </a:spcAft>
                      </a:pPr>
                      <a:r>
                        <a:rPr lang="en-US" sz="2000">
                          <a:effectLst/>
                        </a:rPr>
                        <a:t>chr20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XKR7</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1.18×10</a:t>
                      </a:r>
                      <a:r>
                        <a:rPr lang="en-US" sz="2000" baseline="300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43.6</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22897320"/>
                  </a:ext>
                </a:extLst>
              </a:tr>
              <a:tr h="346986">
                <a:tc>
                  <a:txBody>
                    <a:bodyPr/>
                    <a:lstStyle/>
                    <a:p>
                      <a:pPr marL="0" marR="0" algn="just">
                        <a:spcBef>
                          <a:spcPts val="0"/>
                        </a:spcBef>
                        <a:spcAft>
                          <a:spcPts val="0"/>
                        </a:spcAft>
                      </a:pPr>
                      <a:r>
                        <a:rPr lang="en-US" sz="2000">
                          <a:effectLst/>
                        </a:rPr>
                        <a:t>chr20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CABLES2</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1.28×10</a:t>
                      </a:r>
                      <a:r>
                        <a:rPr lang="en-US" sz="2000" baseline="300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42.4</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4108125"/>
                  </a:ext>
                </a:extLst>
              </a:tr>
              <a:tr h="346986">
                <a:tc>
                  <a:txBody>
                    <a:bodyPr/>
                    <a:lstStyle/>
                    <a:p>
                      <a:pPr marL="0" marR="0" algn="just">
                        <a:spcBef>
                          <a:spcPts val="0"/>
                        </a:spcBef>
                        <a:spcAft>
                          <a:spcPts val="0"/>
                        </a:spcAft>
                      </a:pPr>
                      <a:r>
                        <a:rPr lang="en-US" sz="2000">
                          <a:effectLst/>
                        </a:rPr>
                        <a:t>chr22</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dirty="0">
                          <a:effectLst/>
                        </a:rPr>
                        <a:t>THOC5</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a:effectLst/>
                        </a:rPr>
                        <a:t>1.38×10</a:t>
                      </a:r>
                      <a:r>
                        <a:rPr lang="en-US" sz="2000" baseline="300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spcBef>
                          <a:spcPts val="0"/>
                        </a:spcBef>
                        <a:spcAft>
                          <a:spcPts val="0"/>
                        </a:spcAft>
                      </a:pPr>
                      <a:r>
                        <a:rPr lang="en-US" sz="2000" dirty="0">
                          <a:effectLst/>
                        </a:rPr>
                        <a:t>6.24</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70013445"/>
                  </a:ext>
                </a:extLst>
              </a:tr>
            </a:tbl>
          </a:graphicData>
        </a:graphic>
      </p:graphicFrame>
      <p:cxnSp>
        <p:nvCxnSpPr>
          <p:cNvPr id="19" name="Straight Arrow Connector 18"/>
          <p:cNvCxnSpPr/>
          <p:nvPr/>
        </p:nvCxnSpPr>
        <p:spPr>
          <a:xfrm flipV="1">
            <a:off x="4838619" y="2984211"/>
            <a:ext cx="190581" cy="2102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258964" y="3878374"/>
            <a:ext cx="190581" cy="2102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7337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9825" y="42513"/>
            <a:ext cx="6688765" cy="715962"/>
          </a:xfrm>
        </p:spPr>
        <p:txBody>
          <a:bodyPr>
            <a:noAutofit/>
          </a:bodyPr>
          <a:lstStyle/>
          <a:p>
            <a:r>
              <a:rPr lang="en-US" sz="3200" b="1" dirty="0">
                <a:solidFill>
                  <a:schemeClr val="tx2"/>
                </a:solidFill>
                <a:latin typeface="Adobe Gothic Std B" panose="020B0800000000000000" pitchFamily="34" charset="-128"/>
                <a:ea typeface="Adobe Gothic Std B" panose="020B0800000000000000" pitchFamily="34" charset="-128"/>
              </a:rPr>
              <a:t>Quantile-Quantile Plot</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0735" y="762000"/>
            <a:ext cx="6172200" cy="6036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550736" y="1079249"/>
            <a:ext cx="546945" cy="369332"/>
          </a:xfrm>
          <a:prstGeom prst="rect">
            <a:avLst/>
          </a:prstGeom>
          <a:noFill/>
        </p:spPr>
        <p:txBody>
          <a:bodyPr wrap="none" rtlCol="0">
            <a:spAutoFit/>
          </a:bodyPr>
          <a:lstStyle/>
          <a:p>
            <a:r>
              <a:rPr lang="en-US" b="1" i="1" dirty="0">
                <a:solidFill>
                  <a:srgbClr val="FF0000"/>
                </a:solidFill>
              </a:rPr>
              <a:t>HFE</a:t>
            </a:r>
          </a:p>
        </p:txBody>
      </p:sp>
      <p:sp>
        <p:nvSpPr>
          <p:cNvPr id="6" name="TextBox 5"/>
          <p:cNvSpPr txBox="1"/>
          <p:nvPr/>
        </p:nvSpPr>
        <p:spPr>
          <a:xfrm>
            <a:off x="3255336" y="2362199"/>
            <a:ext cx="659091" cy="369332"/>
          </a:xfrm>
          <a:prstGeom prst="rect">
            <a:avLst/>
          </a:prstGeom>
          <a:noFill/>
        </p:spPr>
        <p:txBody>
          <a:bodyPr wrap="none" rtlCol="0">
            <a:spAutoFit/>
          </a:bodyPr>
          <a:lstStyle/>
          <a:p>
            <a:r>
              <a:rPr lang="en-US" b="1" i="1" dirty="0">
                <a:solidFill>
                  <a:srgbClr val="FF0000"/>
                </a:solidFill>
              </a:rPr>
              <a:t>FGF6</a:t>
            </a:r>
          </a:p>
        </p:txBody>
      </p:sp>
      <p:sp>
        <p:nvSpPr>
          <p:cNvPr id="5" name="Oval 4"/>
          <p:cNvSpPr/>
          <p:nvPr/>
        </p:nvSpPr>
        <p:spPr>
          <a:xfrm>
            <a:off x="4169735" y="1263915"/>
            <a:ext cx="228600" cy="2600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941135" y="2546865"/>
            <a:ext cx="228600" cy="2600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600200" y="6858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00200" y="762000"/>
            <a:ext cx="89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693876" y="1674426"/>
            <a:ext cx="5284075" cy="2246769"/>
          </a:xfrm>
          <a:prstGeom prst="rect">
            <a:avLst/>
          </a:prstGeom>
        </p:spPr>
        <p:txBody>
          <a:bodyPr wrap="none">
            <a:spAutoFit/>
          </a:bodyPr>
          <a:lstStyle/>
          <a:p>
            <a:r>
              <a:rPr lang="en-US" sz="2000" b="1" dirty="0" smtClean="0">
                <a:solidFill>
                  <a:srgbClr val="333333"/>
                </a:solidFill>
                <a:latin typeface="Helvetica W01 Roman"/>
              </a:rPr>
              <a:t>FGF6</a:t>
            </a:r>
          </a:p>
          <a:p>
            <a:endParaRPr lang="en-US" sz="2000" b="1" dirty="0" smtClean="0">
              <a:solidFill>
                <a:srgbClr val="333333"/>
              </a:solidFill>
              <a:latin typeface="Helvetica W01 Roman"/>
            </a:endParaRPr>
          </a:p>
          <a:p>
            <a:r>
              <a:rPr lang="en-US" sz="2000" b="1" dirty="0" smtClean="0">
                <a:solidFill>
                  <a:srgbClr val="333333"/>
                </a:solidFill>
                <a:latin typeface="Helvetica W01 Roman"/>
              </a:rPr>
              <a:t>Fibroblast </a:t>
            </a:r>
            <a:r>
              <a:rPr lang="en-US" sz="2000" b="1" dirty="0">
                <a:solidFill>
                  <a:srgbClr val="333333"/>
                </a:solidFill>
                <a:latin typeface="Helvetica W01 Roman"/>
              </a:rPr>
              <a:t>Growth Factor </a:t>
            </a:r>
            <a:r>
              <a:rPr lang="en-US" sz="2000" b="1" dirty="0" smtClean="0">
                <a:solidFill>
                  <a:srgbClr val="333333"/>
                </a:solidFill>
                <a:latin typeface="Helvetica W01 Roman"/>
              </a:rPr>
              <a:t>6</a:t>
            </a:r>
          </a:p>
          <a:p>
            <a:endParaRPr lang="en-US" sz="2000" b="1" dirty="0">
              <a:solidFill>
                <a:srgbClr val="333333"/>
              </a:solidFill>
              <a:latin typeface="Helvetica W01 Roman"/>
            </a:endParaRPr>
          </a:p>
          <a:p>
            <a:r>
              <a:rPr lang="en-US" sz="2000" b="1" dirty="0">
                <a:solidFill>
                  <a:srgbClr val="FF0000"/>
                </a:solidFill>
                <a:latin typeface="Helvetica W01 Roman"/>
              </a:rPr>
              <a:t>Heparin-Binding Growth Factor 6</a:t>
            </a:r>
          </a:p>
          <a:p>
            <a:r>
              <a:rPr lang="en-US" sz="2000" b="1" dirty="0">
                <a:solidFill>
                  <a:srgbClr val="FF0000"/>
                </a:solidFill>
                <a:latin typeface="Helvetica W01 Roman"/>
              </a:rPr>
              <a:t>Heparin Secretory-Transforming Protein </a:t>
            </a:r>
            <a:r>
              <a:rPr lang="en-US" sz="2000" b="1" i="0" dirty="0" smtClean="0">
                <a:solidFill>
                  <a:srgbClr val="FF0000"/>
                </a:solidFill>
                <a:effectLst/>
                <a:latin typeface="Helvetica W01 Roman"/>
              </a:rPr>
              <a:t>2</a:t>
            </a:r>
            <a:endParaRPr lang="en-US" sz="2000" b="1" dirty="0" smtClean="0">
              <a:solidFill>
                <a:srgbClr val="FF0000"/>
              </a:solidFill>
            </a:endParaRPr>
          </a:p>
          <a:p>
            <a:endParaRPr lang="en-US" sz="2000" b="1" dirty="0"/>
          </a:p>
        </p:txBody>
      </p:sp>
      <p:sp>
        <p:nvSpPr>
          <p:cNvPr id="14" name="Right Arrow 13"/>
          <p:cNvSpPr/>
          <p:nvPr/>
        </p:nvSpPr>
        <p:spPr>
          <a:xfrm>
            <a:off x="6109022" y="2113524"/>
            <a:ext cx="183243" cy="1141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097681" y="4426635"/>
            <a:ext cx="7366474" cy="1200329"/>
          </a:xfrm>
          <a:prstGeom prst="rect">
            <a:avLst/>
          </a:prstGeom>
        </p:spPr>
        <p:txBody>
          <a:bodyPr wrap="square">
            <a:spAutoFit/>
          </a:bodyPr>
          <a:lstStyle/>
          <a:p>
            <a:r>
              <a:rPr lang="en-US" sz="2400" dirty="0" err="1">
                <a:latin typeface="Times New Roman" panose="02020603050405020304" pitchFamily="18" charset="0"/>
                <a:ea typeface="Times New Roman" panose="02020603050405020304" pitchFamily="18" charset="0"/>
              </a:rPr>
              <a:t>Poli</a:t>
            </a:r>
            <a:r>
              <a:rPr lang="en-US" sz="2400" dirty="0">
                <a:latin typeface="Times New Roman" panose="02020603050405020304" pitchFamily="18" charset="0"/>
                <a:ea typeface="Times New Roman" panose="02020603050405020304" pitchFamily="18" charset="0"/>
              </a:rPr>
              <a:t> M, </a:t>
            </a:r>
            <a:r>
              <a:rPr lang="en-US" sz="2400" dirty="0" err="1">
                <a:latin typeface="Times New Roman" panose="02020603050405020304" pitchFamily="18" charset="0"/>
                <a:ea typeface="Times New Roman" panose="02020603050405020304" pitchFamily="18" charset="0"/>
              </a:rPr>
              <a:t>Girelli</a:t>
            </a:r>
            <a:r>
              <a:rPr lang="en-US" sz="2400" dirty="0">
                <a:latin typeface="Times New Roman" panose="02020603050405020304" pitchFamily="18" charset="0"/>
                <a:ea typeface="Times New Roman" panose="02020603050405020304" pitchFamily="18" charset="0"/>
              </a:rPr>
              <a:t> D, </a:t>
            </a:r>
            <a:r>
              <a:rPr lang="en-US" sz="2400" dirty="0" smtClean="0">
                <a:latin typeface="Times New Roman" panose="02020603050405020304" pitchFamily="18" charset="0"/>
                <a:ea typeface="Times New Roman" panose="02020603050405020304" pitchFamily="18" charset="0"/>
              </a:rPr>
              <a:t>et </a:t>
            </a:r>
            <a:r>
              <a:rPr lang="en-US" sz="2400" dirty="0">
                <a:latin typeface="Times New Roman" panose="02020603050405020304" pitchFamily="18" charset="0"/>
                <a:ea typeface="Times New Roman" panose="02020603050405020304" pitchFamily="18" charset="0"/>
              </a:rPr>
              <a:t>al. </a:t>
            </a:r>
            <a:r>
              <a:rPr lang="en-US" sz="2400" b="1" dirty="0">
                <a:solidFill>
                  <a:srgbClr val="FF0000"/>
                </a:solidFill>
                <a:latin typeface="Times New Roman" panose="02020603050405020304" pitchFamily="18" charset="0"/>
                <a:ea typeface="Times New Roman" panose="02020603050405020304" pitchFamily="18" charset="0"/>
              </a:rPr>
              <a:t>Heparin: a potent inhibitor of </a:t>
            </a:r>
            <a:r>
              <a:rPr lang="en-US" sz="2400" b="1" dirty="0" err="1">
                <a:solidFill>
                  <a:srgbClr val="FF0000"/>
                </a:solidFill>
                <a:latin typeface="Times New Roman" panose="02020603050405020304" pitchFamily="18" charset="0"/>
                <a:ea typeface="Times New Roman" panose="02020603050405020304" pitchFamily="18" charset="0"/>
              </a:rPr>
              <a:t>hepcidin</a:t>
            </a:r>
            <a:r>
              <a:rPr lang="en-US" sz="2400" b="1" dirty="0">
                <a:solidFill>
                  <a:srgbClr val="FF0000"/>
                </a:solidFill>
                <a:latin typeface="Times New Roman" panose="02020603050405020304" pitchFamily="18" charset="0"/>
                <a:ea typeface="Times New Roman" panose="02020603050405020304" pitchFamily="18" charset="0"/>
              </a:rPr>
              <a:t> expression in vitro and in vivo</a:t>
            </a:r>
            <a:r>
              <a:rPr lang="en-US" sz="2400" dirty="0">
                <a:latin typeface="Times New Roman" panose="02020603050405020304" pitchFamily="18" charset="0"/>
                <a:ea typeface="Times New Roman" panose="02020603050405020304" pitchFamily="18" charset="0"/>
              </a:rPr>
              <a:t>. Blood 2011;117:997-1004.</a:t>
            </a:r>
          </a:p>
        </p:txBody>
      </p:sp>
      <p:sp>
        <p:nvSpPr>
          <p:cNvPr id="17" name="Right Arrow 16"/>
          <p:cNvSpPr/>
          <p:nvPr/>
        </p:nvSpPr>
        <p:spPr>
          <a:xfrm rot="5400000">
            <a:off x="8498213" y="3327901"/>
            <a:ext cx="274566" cy="140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686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n external file that holds a picture, illustration, etc.&#10;Object name is wdev0004-0215-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25" y="207216"/>
            <a:ext cx="4724400" cy="63936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n external file that holds a picture, illustration, etc.&#10;Object name is wdev0004-0215-f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6" y="1562100"/>
            <a:ext cx="5323794" cy="437040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06136" y="263704"/>
            <a:ext cx="9869714" cy="609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FGF6: gene family and pathway</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cxnSp>
        <p:nvCxnSpPr>
          <p:cNvPr id="5" name="Straight Connector 4"/>
          <p:cNvCxnSpPr/>
          <p:nvPr/>
        </p:nvCxnSpPr>
        <p:spPr>
          <a:xfrm>
            <a:off x="106136" y="952500"/>
            <a:ext cx="6294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6136" y="1028700"/>
            <a:ext cx="629466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801100" y="370701"/>
            <a:ext cx="777777" cy="307777"/>
          </a:xfrm>
          <a:prstGeom prst="rect">
            <a:avLst/>
          </a:prstGeom>
          <a:noFill/>
        </p:spPr>
        <p:txBody>
          <a:bodyPr wrap="none" rtlCol="0">
            <a:spAutoFit/>
          </a:bodyPr>
          <a:lstStyle/>
          <a:p>
            <a:r>
              <a:rPr lang="en-US" sz="1400" b="1" dirty="0" smtClean="0"/>
              <a:t>Heparin</a:t>
            </a:r>
            <a:endParaRPr lang="en-US" sz="1400" b="1" dirty="0"/>
          </a:p>
        </p:txBody>
      </p:sp>
      <p:pic>
        <p:nvPicPr>
          <p:cNvPr id="22" name="Picture 177" descr="http://life.fudan.edu.cn/Assets/userfiles/sys_4b0b77af-788b-419d-b0be-a42e00eec678/files/%E7%8E%8B%E4%B9%85%E5%AD%98blood_FGF6_22Feb2019.jpg"/>
          <p:cNvPicPr>
            <a:picLocks noChangeAspect="1" noChangeArrowheads="1"/>
          </p:cNvPicPr>
          <p:nvPr/>
        </p:nvPicPr>
        <p:blipFill rotWithShape="1">
          <a:blip r:embed="rId5">
            <a:extLst>
              <a:ext uri="{28A0092B-C50C-407E-A947-70E740481C1C}">
                <a14:useLocalDpi xmlns:a14="http://schemas.microsoft.com/office/drawing/2010/main" val="0"/>
              </a:ext>
            </a:extLst>
          </a:blip>
          <a:srcRect l="56067" t="27890" r="39449" b="66253"/>
          <a:stretch/>
        </p:blipFill>
        <p:spPr bwMode="auto">
          <a:xfrm rot="16200000">
            <a:off x="9660583" y="264109"/>
            <a:ext cx="300039" cy="5462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9962038" y="334031"/>
            <a:ext cx="2056973" cy="369332"/>
          </a:xfrm>
          <a:prstGeom prst="rect">
            <a:avLst/>
          </a:prstGeom>
        </p:spPr>
        <p:txBody>
          <a:bodyPr wrap="none">
            <a:spAutoFit/>
          </a:bodyPr>
          <a:lstStyle/>
          <a:p>
            <a:r>
              <a:rPr lang="en-US" b="1" dirty="0" err="1" smtClean="0">
                <a:solidFill>
                  <a:srgbClr val="7030A0"/>
                </a:solidFill>
                <a:latin typeface="inherit"/>
              </a:rPr>
              <a:t>Hepcidin</a:t>
            </a:r>
            <a:r>
              <a:rPr lang="en-US" b="1" dirty="0" smtClean="0">
                <a:solidFill>
                  <a:srgbClr val="7030A0"/>
                </a:solidFill>
                <a:latin typeface="inherit"/>
              </a:rPr>
              <a:t> (HAMP)</a:t>
            </a:r>
            <a:endParaRPr lang="en-US" dirty="0">
              <a:solidFill>
                <a:srgbClr val="7030A0"/>
              </a:solidFill>
            </a:endParaRPr>
          </a:p>
        </p:txBody>
      </p:sp>
    </p:spTree>
    <p:extLst>
      <p:ext uri="{BB962C8B-B14F-4D97-AF65-F5344CB8AC3E}">
        <p14:creationId xmlns:p14="http://schemas.microsoft.com/office/powerpoint/2010/main" val="2200942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24749" y="1494970"/>
            <a:ext cx="4105019" cy="2529518"/>
          </a:xfrm>
          <a:prstGeom prst="rect">
            <a:avLst/>
          </a:prstGeom>
        </p:spPr>
      </p:pic>
      <p:sp>
        <p:nvSpPr>
          <p:cNvPr id="3" name="Rectangle 2"/>
          <p:cNvSpPr/>
          <p:nvPr/>
        </p:nvSpPr>
        <p:spPr>
          <a:xfrm>
            <a:off x="2385122" y="484806"/>
            <a:ext cx="7441048" cy="584775"/>
          </a:xfrm>
          <a:prstGeom prst="rect">
            <a:avLst/>
          </a:prstGeom>
        </p:spPr>
        <p:txBody>
          <a:bodyPr wrap="square">
            <a:spAutoFit/>
          </a:bodyPr>
          <a:lstStyle/>
          <a:p>
            <a:r>
              <a:rPr lang="en-US" sz="3200" b="1" dirty="0">
                <a:solidFill>
                  <a:schemeClr val="tx2"/>
                </a:solidFill>
                <a:latin typeface="Adobe Gothic Std B" panose="020B0800000000000000" pitchFamily="34" charset="-128"/>
                <a:ea typeface="Adobe Gothic Std B" panose="020B0800000000000000" pitchFamily="34" charset="-128"/>
                <a:cs typeface="+mj-cs"/>
              </a:rPr>
              <a:t>Hemochromatosis: </a:t>
            </a:r>
            <a:r>
              <a:rPr lang="en-US" sz="3200" b="1" dirty="0" smtClean="0">
                <a:solidFill>
                  <a:schemeClr val="tx2"/>
                </a:solidFill>
                <a:latin typeface="Adobe Gothic Std B" panose="020B0800000000000000" pitchFamily="34" charset="-128"/>
                <a:ea typeface="Adobe Gothic Std B" panose="020B0800000000000000" pitchFamily="34" charset="-128"/>
                <a:cs typeface="+mj-cs"/>
              </a:rPr>
              <a:t>clinical symptoms </a:t>
            </a:r>
            <a:endParaRPr lang="en-US" sz="3200" b="1" dirty="0">
              <a:solidFill>
                <a:schemeClr val="tx2"/>
              </a:solidFill>
              <a:latin typeface="Adobe Gothic Std B" panose="020B0800000000000000" pitchFamily="34" charset="-128"/>
              <a:ea typeface="Adobe Gothic Std B" panose="020B0800000000000000" pitchFamily="34" charset="-128"/>
              <a:cs typeface="+mj-cs"/>
            </a:endParaRPr>
          </a:p>
        </p:txBody>
      </p:sp>
      <p:pic>
        <p:nvPicPr>
          <p:cNvPr id="4" name="Picture 3"/>
          <p:cNvPicPr>
            <a:picLocks noChangeAspect="1"/>
          </p:cNvPicPr>
          <p:nvPr/>
        </p:nvPicPr>
        <p:blipFill rotWithShape="1">
          <a:blip r:embed="rId4"/>
          <a:srcRect l="18458" r="9518"/>
          <a:stretch/>
        </p:blipFill>
        <p:spPr>
          <a:xfrm>
            <a:off x="521888" y="4136179"/>
            <a:ext cx="4310743" cy="2489592"/>
          </a:xfrm>
          <a:prstGeom prst="rect">
            <a:avLst/>
          </a:prstGeom>
        </p:spPr>
      </p:pic>
      <p:sp>
        <p:nvSpPr>
          <p:cNvPr id="5" name="Rectangle 4"/>
          <p:cNvSpPr/>
          <p:nvPr/>
        </p:nvSpPr>
        <p:spPr>
          <a:xfrm>
            <a:off x="4832631" y="3054992"/>
            <a:ext cx="7192455" cy="1938992"/>
          </a:xfrm>
          <a:prstGeom prst="rect">
            <a:avLst/>
          </a:prstGeom>
        </p:spPr>
        <p:txBody>
          <a:bodyPr wrap="square">
            <a:spAutoFit/>
          </a:bodyPr>
          <a:lstStyle/>
          <a:p>
            <a:pPr>
              <a:buFont typeface="Arial" panose="020B0604020202020204" pitchFamily="34" charset="0"/>
              <a:buChar char="•"/>
            </a:pPr>
            <a:r>
              <a:rPr lang="en-US" sz="2400" b="0" i="0" dirty="0" smtClean="0">
                <a:solidFill>
                  <a:srgbClr val="2A2A2A"/>
                </a:solidFill>
                <a:effectLst/>
                <a:latin typeface="proxima_nova_rgregular"/>
              </a:rPr>
              <a:t>Skin bronzing or hyperpigmentation (70%)</a:t>
            </a:r>
          </a:p>
          <a:p>
            <a:pPr>
              <a:buFont typeface="Arial" panose="020B0604020202020204" pitchFamily="34" charset="0"/>
              <a:buChar char="•"/>
            </a:pPr>
            <a:r>
              <a:rPr lang="en-US" sz="2400" b="0" i="0" dirty="0" smtClean="0">
                <a:solidFill>
                  <a:srgbClr val="2A2A2A"/>
                </a:solidFill>
                <a:effectLst/>
                <a:latin typeface="proxima_nova_rgregular"/>
                <a:hlinkClick r:id="rId5"/>
              </a:rPr>
              <a:t>Liver disease </a:t>
            </a:r>
            <a:r>
              <a:rPr lang="en-US" sz="2400" b="0" i="0" dirty="0" smtClean="0">
                <a:solidFill>
                  <a:srgbClr val="2A2A2A"/>
                </a:solidFill>
                <a:effectLst/>
                <a:latin typeface="proxima_nova_rgregular"/>
              </a:rPr>
              <a:t>(hepatomegaly, 13%; cirrhosis, 13%)</a:t>
            </a:r>
          </a:p>
          <a:p>
            <a:pPr>
              <a:buFont typeface="Arial" panose="020B0604020202020204" pitchFamily="34" charset="0"/>
              <a:buChar char="•"/>
            </a:pPr>
            <a:r>
              <a:rPr lang="en-US" sz="2400" b="0" i="0" dirty="0" smtClean="0">
                <a:solidFill>
                  <a:srgbClr val="2A2A2A"/>
                </a:solidFill>
                <a:effectLst/>
                <a:latin typeface="proxima_nova_rgregular"/>
              </a:rPr>
              <a:t>Diabetes mellitus (48%)</a:t>
            </a:r>
          </a:p>
          <a:p>
            <a:pPr>
              <a:buFont typeface="Arial" panose="020B0604020202020204" pitchFamily="34" charset="0"/>
              <a:buChar char="•"/>
            </a:pPr>
            <a:r>
              <a:rPr lang="en-US" sz="2400" b="0" i="0" dirty="0" err="1" smtClean="0">
                <a:solidFill>
                  <a:srgbClr val="2A2A2A"/>
                </a:solidFill>
                <a:effectLst/>
                <a:latin typeface="proxima_nova_rgregular"/>
              </a:rPr>
              <a:t>Arthropathy</a:t>
            </a:r>
            <a:endParaRPr lang="en-US" sz="2400" b="0" i="0" dirty="0" smtClean="0">
              <a:solidFill>
                <a:srgbClr val="2A2A2A"/>
              </a:solidFill>
              <a:effectLst/>
              <a:latin typeface="proxima_nova_rgregular"/>
            </a:endParaRPr>
          </a:p>
          <a:p>
            <a:pPr>
              <a:buFont typeface="Arial" panose="020B0604020202020204" pitchFamily="34" charset="0"/>
              <a:buChar char="•"/>
            </a:pPr>
            <a:r>
              <a:rPr lang="en-US" sz="2400" b="0" i="0" dirty="0" smtClean="0">
                <a:solidFill>
                  <a:srgbClr val="2A2A2A"/>
                </a:solidFill>
                <a:effectLst/>
                <a:latin typeface="proxima_nova_rgregular"/>
              </a:rPr>
              <a:t>Amenorrhea, impotence, hypogonadism</a:t>
            </a:r>
          </a:p>
        </p:txBody>
      </p:sp>
      <p:sp>
        <p:nvSpPr>
          <p:cNvPr id="7" name="Rectangle 6"/>
          <p:cNvSpPr/>
          <p:nvPr/>
        </p:nvSpPr>
        <p:spPr>
          <a:xfrm>
            <a:off x="5532173" y="6369186"/>
            <a:ext cx="6577634" cy="369332"/>
          </a:xfrm>
          <a:prstGeom prst="rect">
            <a:avLst/>
          </a:prstGeom>
        </p:spPr>
        <p:txBody>
          <a:bodyPr wrap="none">
            <a:spAutoFit/>
          </a:bodyPr>
          <a:lstStyle/>
          <a:p>
            <a:r>
              <a:rPr lang="en-US" b="1" dirty="0" smtClean="0">
                <a:solidFill>
                  <a:srgbClr val="7030A0"/>
                </a:solidFill>
              </a:rPr>
              <a:t>Grey’s Anatomy</a:t>
            </a:r>
            <a:r>
              <a:rPr lang="en-US" dirty="0" smtClean="0">
                <a:solidFill>
                  <a:srgbClr val="7030A0"/>
                </a:solidFill>
              </a:rPr>
              <a:t>: https://www.youtube.com/watch?v=H4SAK7vgfUo</a:t>
            </a:r>
            <a:endParaRPr lang="en-US" dirty="0">
              <a:solidFill>
                <a:srgbClr val="7030A0"/>
              </a:solidFill>
            </a:endParaRPr>
          </a:p>
        </p:txBody>
      </p:sp>
      <p:sp>
        <p:nvSpPr>
          <p:cNvPr id="8" name="Rectangle 7"/>
          <p:cNvSpPr/>
          <p:nvPr/>
        </p:nvSpPr>
        <p:spPr>
          <a:xfrm>
            <a:off x="4832631" y="1494970"/>
            <a:ext cx="7359369" cy="1200329"/>
          </a:xfrm>
          <a:prstGeom prst="rect">
            <a:avLst/>
          </a:prstGeom>
        </p:spPr>
        <p:txBody>
          <a:bodyPr wrap="square">
            <a:spAutoFit/>
          </a:bodyPr>
          <a:lstStyle/>
          <a:p>
            <a:r>
              <a:rPr lang="en-US" sz="2400" dirty="0">
                <a:solidFill>
                  <a:srgbClr val="2A2A2A"/>
                </a:solidFill>
                <a:latin typeface="proxima_nova_rgregular"/>
              </a:rPr>
              <a:t>Hereditary </a:t>
            </a:r>
            <a:r>
              <a:rPr lang="en-US" sz="2400" dirty="0" smtClean="0">
                <a:solidFill>
                  <a:srgbClr val="2A2A2A"/>
                </a:solidFill>
                <a:latin typeface="proxima_nova_rgregular"/>
              </a:rPr>
              <a:t>hemochromatosis (HH) </a:t>
            </a:r>
            <a:r>
              <a:rPr lang="en-US" sz="2400" dirty="0">
                <a:solidFill>
                  <a:srgbClr val="2A2A2A"/>
                </a:solidFill>
                <a:latin typeface="proxima_nova_rgregular"/>
              </a:rPr>
              <a:t>is a genetic disorder characterized by excessive iron </a:t>
            </a:r>
            <a:r>
              <a:rPr lang="en-US" sz="2400" dirty="0" smtClean="0">
                <a:solidFill>
                  <a:srgbClr val="2A2A2A"/>
                </a:solidFill>
                <a:latin typeface="proxima_nova_rgregular"/>
              </a:rPr>
              <a:t>accumulation </a:t>
            </a:r>
            <a:r>
              <a:rPr lang="en-US" sz="2400" dirty="0">
                <a:solidFill>
                  <a:srgbClr val="2A2A2A"/>
                </a:solidFill>
                <a:latin typeface="proxima_nova_rgregular"/>
              </a:rPr>
              <a:t>that results </a:t>
            </a:r>
            <a:r>
              <a:rPr lang="en-US" sz="2400" dirty="0" smtClean="0">
                <a:solidFill>
                  <a:srgbClr val="2A2A2A"/>
                </a:solidFill>
                <a:latin typeface="proxima_nova_rgregular"/>
              </a:rPr>
              <a:t>in multiple tissues </a:t>
            </a:r>
            <a:r>
              <a:rPr lang="en-US" sz="2400" dirty="0">
                <a:solidFill>
                  <a:srgbClr val="2A2A2A"/>
                </a:solidFill>
                <a:latin typeface="proxima_nova_rgregular"/>
              </a:rPr>
              <a:t>damage</a:t>
            </a:r>
          </a:p>
        </p:txBody>
      </p:sp>
    </p:spTree>
    <p:extLst>
      <p:ext uri="{BB962C8B-B14F-4D97-AF65-F5344CB8AC3E}">
        <p14:creationId xmlns:p14="http://schemas.microsoft.com/office/powerpoint/2010/main" val="497382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886" y="0"/>
            <a:ext cx="9869714" cy="609600"/>
          </a:xfrm>
        </p:spPr>
        <p:txBody>
          <a:bodyPr>
            <a:normAutofit/>
          </a:bodyPr>
          <a:lstStyle/>
          <a:p>
            <a:r>
              <a:rPr lang="en-US" sz="3200" b="1" dirty="0">
                <a:solidFill>
                  <a:schemeClr val="tx2"/>
                </a:solidFill>
                <a:latin typeface="Adobe Gothic Std B" panose="020B0800000000000000" pitchFamily="34" charset="-128"/>
                <a:ea typeface="Adobe Gothic Std B" panose="020B0800000000000000" pitchFamily="34" charset="-128"/>
              </a:rPr>
              <a:t>FGF6: </a:t>
            </a:r>
            <a:r>
              <a:rPr lang="en-US" sz="3200" b="1" dirty="0" smtClean="0">
                <a:solidFill>
                  <a:schemeClr val="tx2"/>
                </a:solidFill>
                <a:latin typeface="Adobe Gothic Std B" panose="020B0800000000000000" pitchFamily="34" charset="-128"/>
                <a:ea typeface="Adobe Gothic Std B" panose="020B0800000000000000" pitchFamily="34" charset="-128"/>
              </a:rPr>
              <a:t>molecular evolution </a:t>
            </a:r>
            <a:r>
              <a:rPr lang="en-US" sz="3200" b="1" dirty="0">
                <a:solidFill>
                  <a:schemeClr val="tx2"/>
                </a:solidFill>
                <a:latin typeface="Adobe Gothic Std B" panose="020B0800000000000000" pitchFamily="34" charset="-128"/>
                <a:ea typeface="Adobe Gothic Std B" panose="020B0800000000000000" pitchFamily="34" charset="-128"/>
              </a:rPr>
              <a:t>and biological function</a:t>
            </a:r>
          </a:p>
        </p:txBody>
      </p:sp>
      <p:cxnSp>
        <p:nvCxnSpPr>
          <p:cNvPr id="6" name="Straight Connector 5"/>
          <p:cNvCxnSpPr/>
          <p:nvPr/>
        </p:nvCxnSpPr>
        <p:spPr>
          <a:xfrm>
            <a:off x="772886" y="6096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72886" y="685800"/>
            <a:ext cx="89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72886" y="838201"/>
            <a:ext cx="8151142"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Encodes for the fibroblast growth factor 6 protein</a:t>
            </a:r>
          </a:p>
          <a:p>
            <a:pPr marL="285750" indent="-285750">
              <a:buFont typeface="Arial" panose="020B0604020202020204" pitchFamily="34" charset="0"/>
              <a:buChar char="•"/>
            </a:pPr>
            <a:r>
              <a:rPr lang="en-US" sz="2400" dirty="0"/>
              <a:t>Expressed across numerous tissues including skeletal muscle, </a:t>
            </a:r>
          </a:p>
          <a:p>
            <a:r>
              <a:rPr lang="en-US" sz="2400" dirty="0"/>
              <a:t>     blood, liver and pancreas  </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615" y="762965"/>
            <a:ext cx="3276600" cy="496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8575" t="12979" r="36229" b="65610"/>
          <a:stretch/>
        </p:blipFill>
        <p:spPr>
          <a:xfrm>
            <a:off x="380095" y="2339228"/>
            <a:ext cx="6242515" cy="3425372"/>
          </a:xfrm>
          <a:prstGeom prst="rect">
            <a:avLst/>
          </a:prstGeom>
        </p:spPr>
      </p:pic>
      <p:sp>
        <p:nvSpPr>
          <p:cNvPr id="10" name="TextBox 9"/>
          <p:cNvSpPr txBox="1"/>
          <p:nvPr/>
        </p:nvSpPr>
        <p:spPr>
          <a:xfrm>
            <a:off x="7518400" y="5799910"/>
            <a:ext cx="4949371" cy="1015663"/>
          </a:xfrm>
          <a:prstGeom prst="rect">
            <a:avLst/>
          </a:prstGeom>
          <a:noFill/>
        </p:spPr>
        <p:txBody>
          <a:bodyPr wrap="square" rtlCol="0">
            <a:spAutoFit/>
          </a:bodyPr>
          <a:lstStyle/>
          <a:p>
            <a:r>
              <a:rPr lang="en-US" sz="2000" b="1" dirty="0">
                <a:solidFill>
                  <a:srgbClr val="7030A0"/>
                </a:solidFill>
              </a:rPr>
              <a:t>Protein-protein interactions </a:t>
            </a:r>
            <a:r>
              <a:rPr lang="en-US" sz="2000" b="1" dirty="0">
                <a:solidFill>
                  <a:schemeClr val="tx2"/>
                </a:solidFill>
              </a:rPr>
              <a:t>suggest</a:t>
            </a:r>
          </a:p>
          <a:p>
            <a:r>
              <a:rPr lang="en-US" sz="2000" b="1" dirty="0">
                <a:solidFill>
                  <a:schemeClr val="tx2"/>
                </a:solidFill>
              </a:rPr>
              <a:t>involvement of FGF-6 with Fe-metabolism </a:t>
            </a:r>
          </a:p>
          <a:p>
            <a:r>
              <a:rPr lang="en-US" sz="2000" b="1" dirty="0">
                <a:solidFill>
                  <a:schemeClr val="tx2"/>
                </a:solidFill>
              </a:rPr>
              <a:t>subnetwork</a:t>
            </a:r>
          </a:p>
        </p:txBody>
      </p:sp>
      <p:sp>
        <p:nvSpPr>
          <p:cNvPr id="5" name="Oval 4"/>
          <p:cNvSpPr/>
          <p:nvPr/>
        </p:nvSpPr>
        <p:spPr>
          <a:xfrm>
            <a:off x="380095" y="2190930"/>
            <a:ext cx="4284371" cy="1501027"/>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461509" y="3192270"/>
            <a:ext cx="2405914" cy="999374"/>
          </a:xfrm>
          <a:prstGeom prst="ellipse">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 name="TextBox 7"/>
          <p:cNvSpPr txBox="1"/>
          <p:nvPr/>
        </p:nvSpPr>
        <p:spPr>
          <a:xfrm>
            <a:off x="4345968" y="2252086"/>
            <a:ext cx="3645998" cy="461665"/>
          </a:xfrm>
          <a:prstGeom prst="rect">
            <a:avLst/>
          </a:prstGeom>
          <a:noFill/>
        </p:spPr>
        <p:txBody>
          <a:bodyPr wrap="none" rtlCol="0">
            <a:spAutoFit/>
          </a:bodyPr>
          <a:lstStyle/>
          <a:p>
            <a:r>
              <a:rPr lang="en-US" sz="2400" b="1" dirty="0" smtClean="0">
                <a:solidFill>
                  <a:srgbClr val="7030A0"/>
                </a:solidFill>
              </a:rPr>
              <a:t>Stage I: fundamental genes</a:t>
            </a:r>
            <a:endParaRPr lang="en-US" sz="2400" b="1" dirty="0">
              <a:solidFill>
                <a:srgbClr val="7030A0"/>
              </a:solidFill>
            </a:endParaRPr>
          </a:p>
        </p:txBody>
      </p:sp>
      <p:sp>
        <p:nvSpPr>
          <p:cNvPr id="12" name="TextBox 11"/>
          <p:cNvSpPr txBox="1"/>
          <p:nvPr/>
        </p:nvSpPr>
        <p:spPr>
          <a:xfrm>
            <a:off x="4844444" y="3181499"/>
            <a:ext cx="2967544" cy="400110"/>
          </a:xfrm>
          <a:prstGeom prst="rect">
            <a:avLst/>
          </a:prstGeom>
          <a:noFill/>
        </p:spPr>
        <p:txBody>
          <a:bodyPr wrap="none" rtlCol="0">
            <a:spAutoFit/>
          </a:bodyPr>
          <a:lstStyle/>
          <a:p>
            <a:r>
              <a:rPr lang="en-US" sz="2000" b="1" dirty="0" smtClean="0">
                <a:solidFill>
                  <a:srgbClr val="7030A0"/>
                </a:solidFill>
              </a:rPr>
              <a:t>Stage II: Regulatory Genes</a:t>
            </a:r>
            <a:endParaRPr lang="en-US" sz="2000" b="1" dirty="0">
              <a:solidFill>
                <a:srgbClr val="7030A0"/>
              </a:solidFill>
            </a:endParaRPr>
          </a:p>
        </p:txBody>
      </p:sp>
    </p:spTree>
    <p:extLst>
      <p:ext uri="{BB962C8B-B14F-4D97-AF65-F5344CB8AC3E}">
        <p14:creationId xmlns:p14="http://schemas.microsoft.com/office/powerpoint/2010/main" val="33948876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300" y="-31378"/>
            <a:ext cx="10820400" cy="868362"/>
          </a:xfrm>
        </p:spPr>
        <p:txBody>
          <a:bodyPr>
            <a:noAutofit/>
          </a:bodyPr>
          <a:lstStyle/>
          <a:p>
            <a:r>
              <a:rPr lang="en-US" sz="3200" b="1" dirty="0">
                <a:solidFill>
                  <a:schemeClr val="tx2"/>
                </a:solidFill>
                <a:latin typeface="Adobe Gothic Std B" panose="020B0800000000000000" pitchFamily="34" charset="-128"/>
                <a:ea typeface="Adobe Gothic Std B" panose="020B0800000000000000" pitchFamily="34" charset="-128"/>
              </a:rPr>
              <a:t>Dose-Dependent FGF-6 Impact on Intracellular Iron</a:t>
            </a:r>
          </a:p>
        </p:txBody>
      </p:sp>
      <p:cxnSp>
        <p:nvCxnSpPr>
          <p:cNvPr id="5" name="Straight Connector 4"/>
          <p:cNvCxnSpPr/>
          <p:nvPr/>
        </p:nvCxnSpPr>
        <p:spPr>
          <a:xfrm>
            <a:off x="1498600" y="684585"/>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498600" y="760785"/>
            <a:ext cx="89154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367795" y="844253"/>
            <a:ext cx="6007100" cy="5892916"/>
            <a:chOff x="0" y="836984"/>
            <a:chExt cx="6007100" cy="5892916"/>
          </a:xfrm>
        </p:grpSpPr>
        <p:grpSp>
          <p:nvGrpSpPr>
            <p:cNvPr id="13" name="Group 12"/>
            <p:cNvGrpSpPr/>
            <p:nvPr/>
          </p:nvGrpSpPr>
          <p:grpSpPr>
            <a:xfrm>
              <a:off x="0" y="836984"/>
              <a:ext cx="5956300" cy="5892916"/>
              <a:chOff x="419100" y="870910"/>
              <a:chExt cx="5956300" cy="5892916"/>
            </a:xfrm>
          </p:grpSpPr>
          <p:sp>
            <p:nvSpPr>
              <p:cNvPr id="8" name="Rectangle 7"/>
              <p:cNvSpPr/>
              <p:nvPr/>
            </p:nvSpPr>
            <p:spPr>
              <a:xfrm>
                <a:off x="419100" y="1549400"/>
                <a:ext cx="546100" cy="6649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52600" y="965200"/>
                <a:ext cx="431800" cy="322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43450" y="988927"/>
                <a:ext cx="431800" cy="322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36700" y="3960727"/>
                <a:ext cx="431800" cy="322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54550" y="3960727"/>
                <a:ext cx="431800" cy="322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878027" y="870910"/>
                <a:ext cx="5497373" cy="5892916"/>
              </a:xfrm>
              <a:prstGeom prst="rect">
                <a:avLst/>
              </a:prstGeom>
            </p:spPr>
          </p:pic>
          <p:sp>
            <p:nvSpPr>
              <p:cNvPr id="12" name="Rectangle 11"/>
              <p:cNvSpPr/>
              <p:nvPr/>
            </p:nvSpPr>
            <p:spPr>
              <a:xfrm>
                <a:off x="736600" y="870910"/>
                <a:ext cx="584200" cy="310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26713" y="870910"/>
                <a:ext cx="584200" cy="310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9600" y="3972316"/>
                <a:ext cx="584200" cy="310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548787" y="4018500"/>
                <a:ext cx="584200" cy="310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p:cNvCxnSpPr/>
            <p:nvPr/>
          </p:nvCxnSpPr>
          <p:spPr>
            <a:xfrm>
              <a:off x="2032000" y="1277094"/>
              <a:ext cx="1175613" cy="90337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p:cNvCxnSpPr/>
            <p:nvPr/>
          </p:nvCxnSpPr>
          <p:spPr>
            <a:xfrm>
              <a:off x="4667250" y="1353292"/>
              <a:ext cx="1175613" cy="90337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a:off x="2020317" y="4157272"/>
              <a:ext cx="1175613" cy="90337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p:nvPr/>
          </p:nvCxnSpPr>
          <p:spPr>
            <a:xfrm>
              <a:off x="4831487" y="4304746"/>
              <a:ext cx="1175613" cy="90337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grpSp>
      <p:sp>
        <p:nvSpPr>
          <p:cNvPr id="17" name="文本框 16"/>
          <p:cNvSpPr txBox="1"/>
          <p:nvPr/>
        </p:nvSpPr>
        <p:spPr>
          <a:xfrm>
            <a:off x="449893" y="2097202"/>
            <a:ext cx="5263392"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a:t>FAC</a:t>
            </a:r>
            <a:r>
              <a:rPr lang="zh-CN" altLang="en-US" sz="2400" dirty="0"/>
              <a:t> </a:t>
            </a:r>
            <a:r>
              <a:rPr lang="en-US" altLang="zh-CN" sz="2400" dirty="0"/>
              <a:t>was added to culture media to induce iron overload cell </a:t>
            </a:r>
            <a:r>
              <a:rPr lang="en-US" altLang="zh-CN" sz="2400" dirty="0" smtClean="0"/>
              <a:t>model;</a:t>
            </a:r>
          </a:p>
          <a:p>
            <a:pPr marL="342900" indent="-342900">
              <a:lnSpc>
                <a:spcPct val="150000"/>
              </a:lnSpc>
              <a:buFont typeface="Arial" panose="020B0604020202020204" pitchFamily="34" charset="0"/>
              <a:buChar char="•"/>
            </a:pPr>
            <a:endParaRPr lang="en-US" altLang="zh-CN" sz="2400" dirty="0"/>
          </a:p>
          <a:p>
            <a:pPr marL="342900" indent="-342900">
              <a:lnSpc>
                <a:spcPct val="150000"/>
              </a:lnSpc>
              <a:buFont typeface="Arial" panose="020B0604020202020204" pitchFamily="34" charset="0"/>
              <a:buChar char="•"/>
            </a:pPr>
            <a:r>
              <a:rPr lang="en-US" altLang="zh-CN" sz="2400" dirty="0" err="1" smtClean="0"/>
              <a:t>Ferrozine</a:t>
            </a:r>
            <a:r>
              <a:rPr lang="en-US" altLang="zh-CN" sz="2400" dirty="0" smtClean="0"/>
              <a:t> assay were conducted </a:t>
            </a:r>
            <a:r>
              <a:rPr lang="en-US" altLang="zh-CN" sz="2400" dirty="0"/>
              <a:t>to measure  </a:t>
            </a:r>
            <a:r>
              <a:rPr lang="en-US" altLang="zh-CN" sz="2400" dirty="0" smtClean="0"/>
              <a:t>total iron content</a:t>
            </a:r>
            <a:r>
              <a:rPr lang="en-US" altLang="zh-CN" sz="2400" dirty="0"/>
              <a:t>.</a:t>
            </a:r>
            <a:endParaRPr lang="zh-CN" altLang="en-US" sz="2400" dirty="0"/>
          </a:p>
        </p:txBody>
      </p:sp>
      <p:sp>
        <p:nvSpPr>
          <p:cNvPr id="19" name="矩形 18"/>
          <p:cNvSpPr/>
          <p:nvPr/>
        </p:nvSpPr>
        <p:spPr>
          <a:xfrm>
            <a:off x="285991" y="6219742"/>
            <a:ext cx="3066737" cy="369332"/>
          </a:xfrm>
          <a:prstGeom prst="rect">
            <a:avLst/>
          </a:prstGeom>
        </p:spPr>
        <p:txBody>
          <a:bodyPr wrap="none">
            <a:spAutoFit/>
          </a:bodyPr>
          <a:lstStyle/>
          <a:p>
            <a:r>
              <a:rPr lang="en-US" altLang="zh-CN" dirty="0"/>
              <a:t>FAC: Ferric Ammonium Citrate</a:t>
            </a:r>
            <a:r>
              <a:rPr lang="zh-CN" altLang="en-US" dirty="0" smtClean="0"/>
              <a:t> </a:t>
            </a:r>
            <a:endParaRPr lang="zh-CN" altLang="en-US" dirty="0"/>
          </a:p>
        </p:txBody>
      </p:sp>
    </p:spTree>
    <p:extLst>
      <p:ext uri="{BB962C8B-B14F-4D97-AF65-F5344CB8AC3E}">
        <p14:creationId xmlns:p14="http://schemas.microsoft.com/office/powerpoint/2010/main" val="4150168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088" y="94347"/>
            <a:ext cx="10221912" cy="1143000"/>
          </a:xfrm>
        </p:spPr>
        <p:txBody>
          <a:bodyPr>
            <a:noAutofit/>
          </a:bodyPr>
          <a:lstStyle/>
          <a:p>
            <a:r>
              <a:rPr lang="en-US" sz="3200" b="1" dirty="0">
                <a:solidFill>
                  <a:schemeClr val="tx2"/>
                </a:solidFill>
                <a:latin typeface="Adobe Gothic Std B" panose="020B0800000000000000" pitchFamily="34" charset="-128"/>
                <a:ea typeface="Adobe Gothic Std B" panose="020B0800000000000000" pitchFamily="34" charset="-128"/>
              </a:rPr>
              <a:t>FGF-6 and FGF6 Transcriptional Regulation of </a:t>
            </a:r>
            <a:r>
              <a:rPr lang="en-US" sz="3200" b="1" dirty="0" err="1">
                <a:solidFill>
                  <a:schemeClr val="tx2"/>
                </a:solidFill>
                <a:latin typeface="Adobe Gothic Std B" panose="020B0800000000000000" pitchFamily="34" charset="-128"/>
                <a:ea typeface="Adobe Gothic Std B" panose="020B0800000000000000" pitchFamily="34" charset="-128"/>
              </a:rPr>
              <a:t>Hepcidin</a:t>
            </a:r>
            <a:r>
              <a:rPr lang="en-US" sz="3200" b="1" dirty="0">
                <a:solidFill>
                  <a:schemeClr val="tx2"/>
                </a:solidFill>
                <a:latin typeface="Adobe Gothic Std B" panose="020B0800000000000000" pitchFamily="34" charset="-128"/>
                <a:ea typeface="Adobe Gothic Std B" panose="020B0800000000000000" pitchFamily="34" charset="-128"/>
              </a:rPr>
              <a:t> (HAMP) in Hepatocytes</a:t>
            </a:r>
          </a:p>
        </p:txBody>
      </p:sp>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826" y="1041331"/>
            <a:ext cx="4397375" cy="4179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222" y="1353461"/>
            <a:ext cx="4336778" cy="3867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Connector 9"/>
          <p:cNvCxnSpPr/>
          <p:nvPr/>
        </p:nvCxnSpPr>
        <p:spPr>
          <a:xfrm>
            <a:off x="1600200" y="11430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1219200"/>
            <a:ext cx="89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461" y="5221014"/>
            <a:ext cx="4357924" cy="1477328"/>
          </a:xfrm>
          <a:prstGeom prst="rect">
            <a:avLst/>
          </a:prstGeom>
          <a:noFill/>
        </p:spPr>
        <p:txBody>
          <a:bodyPr wrap="none" rtlCol="0">
            <a:spAutoFit/>
          </a:bodyPr>
          <a:lstStyle/>
          <a:p>
            <a:pPr marL="285750" indent="-285750">
              <a:buFont typeface="Arial" panose="020B0604020202020204" pitchFamily="34" charset="0"/>
              <a:buChar char="•"/>
            </a:pPr>
            <a:r>
              <a:rPr lang="en-US" i="1" dirty="0"/>
              <a:t>HAMP</a:t>
            </a:r>
            <a:r>
              <a:rPr lang="en-US" dirty="0"/>
              <a:t> encodes for </a:t>
            </a:r>
            <a:r>
              <a:rPr lang="en-US" dirty="0" err="1"/>
              <a:t>hepcidin</a:t>
            </a:r>
            <a:endParaRPr lang="en-US" dirty="0"/>
          </a:p>
          <a:p>
            <a:pPr marL="285750" indent="-285750">
              <a:buFont typeface="Arial" panose="020B0604020202020204" pitchFamily="34" charset="0"/>
              <a:buChar char="•"/>
            </a:pPr>
            <a:r>
              <a:rPr lang="en-US" i="1" dirty="0"/>
              <a:t>HDAC2</a:t>
            </a:r>
            <a:r>
              <a:rPr lang="en-US" dirty="0"/>
              <a:t> encodes for histone deacetylase 2</a:t>
            </a:r>
          </a:p>
          <a:p>
            <a:pPr marL="285750" indent="-285750">
              <a:buFont typeface="Arial" panose="020B0604020202020204" pitchFamily="34" charset="0"/>
              <a:buChar char="•"/>
            </a:pPr>
            <a:r>
              <a:rPr lang="en-US" i="1" dirty="0"/>
              <a:t>HMOX1</a:t>
            </a:r>
            <a:r>
              <a:rPr lang="en-US" dirty="0"/>
              <a:t> encodes for </a:t>
            </a:r>
            <a:r>
              <a:rPr lang="en-US" dirty="0" err="1"/>
              <a:t>heme</a:t>
            </a:r>
            <a:r>
              <a:rPr lang="en-US" dirty="0"/>
              <a:t> oxygenase 1</a:t>
            </a:r>
          </a:p>
          <a:p>
            <a:pPr marL="285750" indent="-285750">
              <a:buFont typeface="Arial" panose="020B0604020202020204" pitchFamily="34" charset="0"/>
              <a:buChar char="•"/>
            </a:pPr>
            <a:r>
              <a:rPr lang="en-US" i="1" dirty="0"/>
              <a:t>TFRC</a:t>
            </a:r>
            <a:r>
              <a:rPr lang="en-US" dirty="0"/>
              <a:t> encodes for transferring receptor 1</a:t>
            </a:r>
          </a:p>
          <a:p>
            <a:pPr marL="285750" indent="-285750">
              <a:buFont typeface="Arial" panose="020B0604020202020204" pitchFamily="34" charset="0"/>
              <a:buChar char="•"/>
            </a:pPr>
            <a:r>
              <a:rPr lang="en-US" i="1" dirty="0"/>
              <a:t>HEPH</a:t>
            </a:r>
            <a:r>
              <a:rPr lang="en-US" dirty="0"/>
              <a:t> encodes for </a:t>
            </a:r>
            <a:r>
              <a:rPr lang="en-US" dirty="0" err="1"/>
              <a:t>hephaestin</a:t>
            </a:r>
            <a:endParaRPr lang="en-US" dirty="0"/>
          </a:p>
        </p:txBody>
      </p:sp>
      <p:cxnSp>
        <p:nvCxnSpPr>
          <p:cNvPr id="8" name="Straight Arrow Connector 7"/>
          <p:cNvCxnSpPr/>
          <p:nvPr/>
        </p:nvCxnSpPr>
        <p:spPr>
          <a:xfrm flipV="1">
            <a:off x="1713215" y="3007882"/>
            <a:ext cx="177229" cy="940033"/>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043791" y="3947915"/>
            <a:ext cx="117298" cy="310907"/>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166055" y="5306975"/>
            <a:ext cx="7112000" cy="646331"/>
          </a:xfrm>
          <a:prstGeom prst="rect">
            <a:avLst/>
          </a:prstGeom>
        </p:spPr>
        <p:txBody>
          <a:bodyPr wrap="square">
            <a:spAutoFit/>
          </a:bodyPr>
          <a:lstStyle/>
          <a:p>
            <a:r>
              <a:rPr lang="en-US" b="1" dirty="0" smtClean="0">
                <a:solidFill>
                  <a:schemeClr val="tx2"/>
                </a:solidFill>
                <a:latin typeface="Adobe Gothic Std B" panose="020B0800000000000000" pitchFamily="34" charset="-128"/>
                <a:ea typeface="Adobe Gothic Std B" panose="020B0800000000000000" pitchFamily="34" charset="-128"/>
              </a:rPr>
              <a:t>Confirmed: FGF-6 could transcriptional </a:t>
            </a:r>
            <a:r>
              <a:rPr lang="en-US" b="1" dirty="0">
                <a:solidFill>
                  <a:schemeClr val="tx2"/>
                </a:solidFill>
                <a:latin typeface="Adobe Gothic Std B" panose="020B0800000000000000" pitchFamily="34" charset="-128"/>
                <a:ea typeface="Adobe Gothic Std B" panose="020B0800000000000000" pitchFamily="34" charset="-128"/>
              </a:rPr>
              <a:t>r</a:t>
            </a:r>
            <a:r>
              <a:rPr lang="en-US" b="1" dirty="0" smtClean="0">
                <a:solidFill>
                  <a:schemeClr val="tx2"/>
                </a:solidFill>
                <a:latin typeface="Adobe Gothic Std B" panose="020B0800000000000000" pitchFamily="34" charset="-128"/>
                <a:ea typeface="Adobe Gothic Std B" panose="020B0800000000000000" pitchFamily="34" charset="-128"/>
              </a:rPr>
              <a:t>egulate </a:t>
            </a:r>
            <a:r>
              <a:rPr lang="en-US" b="1" dirty="0">
                <a:solidFill>
                  <a:schemeClr val="tx2"/>
                </a:solidFill>
                <a:latin typeface="Adobe Gothic Std B" panose="020B0800000000000000" pitchFamily="34" charset="-128"/>
                <a:ea typeface="Adobe Gothic Std B" panose="020B0800000000000000" pitchFamily="34" charset="-128"/>
              </a:rPr>
              <a:t>of </a:t>
            </a:r>
            <a:r>
              <a:rPr lang="en-US" b="1" dirty="0" err="1">
                <a:solidFill>
                  <a:schemeClr val="tx2"/>
                </a:solidFill>
                <a:latin typeface="Adobe Gothic Std B" panose="020B0800000000000000" pitchFamily="34" charset="-128"/>
                <a:ea typeface="Adobe Gothic Std B" panose="020B0800000000000000" pitchFamily="34" charset="-128"/>
              </a:rPr>
              <a:t>Hepcidin</a:t>
            </a:r>
            <a:r>
              <a:rPr lang="en-US" b="1" dirty="0">
                <a:solidFill>
                  <a:schemeClr val="tx2"/>
                </a:solidFill>
                <a:latin typeface="Adobe Gothic Std B" panose="020B0800000000000000" pitchFamily="34" charset="-128"/>
                <a:ea typeface="Adobe Gothic Std B" panose="020B0800000000000000" pitchFamily="34" charset="-128"/>
              </a:rPr>
              <a:t> (HAMP) in Hepatocytes</a:t>
            </a:r>
            <a:endParaRPr lang="en-US" dirty="0"/>
          </a:p>
        </p:txBody>
      </p:sp>
      <p:sp>
        <p:nvSpPr>
          <p:cNvPr id="14" name="Down Arrow 13"/>
          <p:cNvSpPr/>
          <p:nvPr/>
        </p:nvSpPr>
        <p:spPr>
          <a:xfrm>
            <a:off x="8003569" y="5976960"/>
            <a:ext cx="632431" cy="256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859561" y="6438625"/>
            <a:ext cx="5724988" cy="369332"/>
          </a:xfrm>
          <a:prstGeom prst="rect">
            <a:avLst/>
          </a:prstGeom>
        </p:spPr>
        <p:txBody>
          <a:bodyPr wrap="square">
            <a:spAutoFit/>
          </a:bodyPr>
          <a:lstStyle/>
          <a:p>
            <a:r>
              <a:rPr lang="en-US" b="1" dirty="0" smtClean="0">
                <a:solidFill>
                  <a:schemeClr val="tx2"/>
                </a:solidFill>
                <a:latin typeface="Adobe Gothic Std B" panose="020B0800000000000000" pitchFamily="34" charset="-128"/>
                <a:ea typeface="Adobe Gothic Std B" panose="020B0800000000000000" pitchFamily="34" charset="-128"/>
              </a:rPr>
              <a:t>What is the biological Function of each variants? </a:t>
            </a:r>
            <a:endParaRPr lang="en-US" dirty="0"/>
          </a:p>
        </p:txBody>
      </p:sp>
    </p:spTree>
    <p:extLst>
      <p:ext uri="{BB962C8B-B14F-4D97-AF65-F5344CB8AC3E}">
        <p14:creationId xmlns:p14="http://schemas.microsoft.com/office/powerpoint/2010/main" val="32400452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2" y="76200"/>
            <a:ext cx="11183258" cy="1143000"/>
          </a:xfrm>
        </p:spPr>
        <p:txBody>
          <a:bodyPr>
            <a:noAutofit/>
          </a:bodyPr>
          <a:lstStyle/>
          <a:p>
            <a:r>
              <a:rPr lang="en-US" sz="3200" b="1" dirty="0">
                <a:solidFill>
                  <a:schemeClr val="tx2"/>
                </a:solidFill>
                <a:latin typeface="Adobe Gothic Std B" panose="020B0800000000000000" pitchFamily="34" charset="-128"/>
                <a:ea typeface="Adobe Gothic Std B" panose="020B0800000000000000" pitchFamily="34" charset="-128"/>
              </a:rPr>
              <a:t>Evaluation of Three</a:t>
            </a:r>
            <a:r>
              <a:rPr lang="en-US" sz="3200" b="1" i="1" dirty="0">
                <a:solidFill>
                  <a:schemeClr val="tx2"/>
                </a:solidFill>
                <a:latin typeface="Adobe Gothic Std B" panose="020B0800000000000000" pitchFamily="34" charset="-128"/>
                <a:ea typeface="Adobe Gothic Std B" panose="020B0800000000000000" pitchFamily="34" charset="-128"/>
              </a:rPr>
              <a:t> FGF6 </a:t>
            </a:r>
            <a:r>
              <a:rPr lang="en-US" sz="3200" b="1" dirty="0">
                <a:solidFill>
                  <a:schemeClr val="tx2"/>
                </a:solidFill>
                <a:latin typeface="Adobe Gothic Std B" panose="020B0800000000000000" pitchFamily="34" charset="-128"/>
                <a:ea typeface="Adobe Gothic Std B" panose="020B0800000000000000" pitchFamily="34" charset="-128"/>
              </a:rPr>
              <a:t>Nonsynonymous Putative Functional Variants</a:t>
            </a:r>
          </a:p>
        </p:txBody>
      </p:sp>
      <p:cxnSp>
        <p:nvCxnSpPr>
          <p:cNvPr id="5" name="Straight Connector 4"/>
          <p:cNvCxnSpPr/>
          <p:nvPr/>
        </p:nvCxnSpPr>
        <p:spPr>
          <a:xfrm>
            <a:off x="1600200" y="11430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0200" y="1219200"/>
            <a:ext cx="89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307772" y="6130234"/>
            <a:ext cx="6398034" cy="461665"/>
          </a:xfrm>
          <a:prstGeom prst="rect">
            <a:avLst/>
          </a:prstGeom>
          <a:noFill/>
        </p:spPr>
        <p:txBody>
          <a:bodyPr wrap="none" rtlCol="0">
            <a:spAutoFit/>
          </a:bodyPr>
          <a:lstStyle/>
          <a:p>
            <a:r>
              <a:rPr lang="en-US" sz="2400" b="1" dirty="0">
                <a:solidFill>
                  <a:srgbClr val="FF0000"/>
                </a:solidFill>
              </a:rPr>
              <a:t>Within or adjacent to heparin binding site motifs</a:t>
            </a:r>
          </a:p>
        </p:txBody>
      </p:sp>
      <p:pic>
        <p:nvPicPr>
          <p:cNvPr id="3" name="图片 2"/>
          <p:cNvPicPr>
            <a:picLocks noChangeAspect="1"/>
          </p:cNvPicPr>
          <p:nvPr/>
        </p:nvPicPr>
        <p:blipFill>
          <a:blip r:embed="rId3"/>
          <a:stretch>
            <a:fillRect/>
          </a:stretch>
        </p:blipFill>
        <p:spPr>
          <a:xfrm>
            <a:off x="1297451" y="1430657"/>
            <a:ext cx="10080000" cy="4335721"/>
          </a:xfrm>
          <a:prstGeom prst="rect">
            <a:avLst/>
          </a:prstGeom>
        </p:spPr>
      </p:pic>
    </p:spTree>
    <p:extLst>
      <p:ext uri="{BB962C8B-B14F-4D97-AF65-F5344CB8AC3E}">
        <p14:creationId xmlns:p14="http://schemas.microsoft.com/office/powerpoint/2010/main" val="40230948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357"/>
            <a:ext cx="10782300" cy="1066800"/>
          </a:xfrm>
        </p:spPr>
        <p:txBody>
          <a:bodyPr>
            <a:noAutofit/>
          </a:bodyPr>
          <a:lstStyle/>
          <a:p>
            <a:r>
              <a:rPr lang="en-US" sz="3200" b="1" dirty="0">
                <a:solidFill>
                  <a:schemeClr val="tx2"/>
                </a:solidFill>
                <a:latin typeface="Aharoni" panose="02010803020104030203" pitchFamily="2" charset="-79"/>
                <a:cs typeface="Aharoni" panose="02010803020104030203" pitchFamily="2" charset="-79"/>
              </a:rPr>
              <a:t>Variants Show Attenuation of </a:t>
            </a:r>
            <a:r>
              <a:rPr lang="en-US" sz="3200" b="1" dirty="0" err="1">
                <a:solidFill>
                  <a:schemeClr val="tx2"/>
                </a:solidFill>
                <a:latin typeface="Aharoni" panose="02010803020104030203" pitchFamily="2" charset="-79"/>
                <a:cs typeface="Aharoni" panose="02010803020104030203" pitchFamily="2" charset="-79"/>
              </a:rPr>
              <a:t>Hepcidin</a:t>
            </a:r>
            <a:r>
              <a:rPr lang="en-US" sz="3200" b="1" dirty="0">
                <a:solidFill>
                  <a:schemeClr val="tx2"/>
                </a:solidFill>
                <a:latin typeface="Aharoni" panose="02010803020104030203" pitchFamily="2" charset="-79"/>
                <a:cs typeface="Aharoni" panose="02010803020104030203" pitchFamily="2" charset="-79"/>
              </a:rPr>
              <a:t> Transcription Compared to Wildtype</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676401"/>
            <a:ext cx="5030282" cy="4651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668000" y="1433285"/>
            <a:ext cx="1239442" cy="923330"/>
          </a:xfrm>
          <a:prstGeom prst="rect">
            <a:avLst/>
          </a:prstGeom>
          <a:noFill/>
        </p:spPr>
        <p:txBody>
          <a:bodyPr wrap="none" rtlCol="0">
            <a:spAutoFit/>
          </a:bodyPr>
          <a:lstStyle/>
          <a:p>
            <a:r>
              <a:rPr lang="en-US" dirty="0"/>
              <a:t>M1: E172X</a:t>
            </a:r>
          </a:p>
          <a:p>
            <a:r>
              <a:rPr lang="en-US" dirty="0"/>
              <a:t>M2: D174V</a:t>
            </a:r>
          </a:p>
          <a:p>
            <a:r>
              <a:rPr lang="en-US" dirty="0"/>
              <a:t>M3: R188Q</a:t>
            </a:r>
          </a:p>
        </p:txBody>
      </p:sp>
      <p:sp>
        <p:nvSpPr>
          <p:cNvPr id="5" name="Rectangle 4"/>
          <p:cNvSpPr/>
          <p:nvPr/>
        </p:nvSpPr>
        <p:spPr>
          <a:xfrm>
            <a:off x="10680985" y="1433285"/>
            <a:ext cx="1239442" cy="923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600200" y="11430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00200" y="12192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607653" y="4002315"/>
            <a:ext cx="238125" cy="2667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a:xfrm>
            <a:off x="6631112" y="6328229"/>
            <a:ext cx="5560888" cy="689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chemeClr val="tx2"/>
                </a:solidFill>
                <a:latin typeface="+mn-lt"/>
                <a:cs typeface="Aharoni" panose="02010803020104030203" pitchFamily="2" charset="-79"/>
              </a:rPr>
              <a:t>Transfect FGF6 and variants into different cell lines</a:t>
            </a:r>
            <a:endParaRPr lang="en-US" sz="2000" dirty="0">
              <a:solidFill>
                <a:schemeClr val="tx2"/>
              </a:solidFill>
              <a:latin typeface="+mn-lt"/>
              <a:cs typeface="Aharoni" panose="02010803020104030203" pitchFamily="2" charset="-79"/>
            </a:endParaRPr>
          </a:p>
        </p:txBody>
      </p:sp>
      <p:cxnSp>
        <p:nvCxnSpPr>
          <p:cNvPr id="15" name="Straight Arrow Connector 14"/>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630021" y="4777483"/>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971114" y="4372187"/>
            <a:ext cx="237886" cy="312829"/>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7315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57102" y="1433285"/>
            <a:ext cx="11363325" cy="4791075"/>
          </a:xfrm>
          <a:prstGeom prst="rect">
            <a:avLst/>
          </a:prstGeom>
        </p:spPr>
      </p:pic>
      <p:sp>
        <p:nvSpPr>
          <p:cNvPr id="2" name="Title 1"/>
          <p:cNvSpPr>
            <a:spLocks noGrp="1"/>
          </p:cNvSpPr>
          <p:nvPr>
            <p:ph type="title"/>
          </p:nvPr>
        </p:nvSpPr>
        <p:spPr>
          <a:xfrm>
            <a:off x="1600200" y="76200"/>
            <a:ext cx="9548248" cy="1066800"/>
          </a:xfrm>
        </p:spPr>
        <p:txBody>
          <a:bodyPr>
            <a:noAutofit/>
          </a:bodyPr>
          <a:lstStyle/>
          <a:p>
            <a:r>
              <a:rPr lang="en-US" sz="3200" b="1" dirty="0" smtClean="0">
                <a:solidFill>
                  <a:schemeClr val="tx2"/>
                </a:solidFill>
                <a:latin typeface="Aharoni" panose="02010803020104030203" pitchFamily="2" charset="-79"/>
                <a:cs typeface="Aharoni" panose="02010803020104030203" pitchFamily="2" charset="-79"/>
              </a:rPr>
              <a:t>Variants </a:t>
            </a:r>
            <a:r>
              <a:rPr lang="en-US" sz="3200" b="1" dirty="0">
                <a:solidFill>
                  <a:schemeClr val="tx2"/>
                </a:solidFill>
                <a:latin typeface="Aharoni" panose="02010803020104030203" pitchFamily="2" charset="-79"/>
                <a:cs typeface="Aharoni" panose="02010803020104030203" pitchFamily="2" charset="-79"/>
              </a:rPr>
              <a:t>Show </a:t>
            </a:r>
            <a:r>
              <a:rPr lang="en-US" sz="3200" b="1" dirty="0" smtClean="0">
                <a:solidFill>
                  <a:schemeClr val="tx2"/>
                </a:solidFill>
                <a:latin typeface="Aharoni" panose="02010803020104030203" pitchFamily="2" charset="-79"/>
                <a:cs typeface="Aharoni" panose="02010803020104030203" pitchFamily="2" charset="-79"/>
              </a:rPr>
              <a:t>increase</a:t>
            </a:r>
            <a:r>
              <a:rPr lang="en-US" altLang="zh-CN" sz="3200" b="1" dirty="0" smtClean="0">
                <a:solidFill>
                  <a:schemeClr val="tx2"/>
                </a:solidFill>
                <a:latin typeface="Aharoni" panose="02010803020104030203" pitchFamily="2" charset="-79"/>
                <a:cs typeface="Aharoni" panose="02010803020104030203" pitchFamily="2" charset="-79"/>
              </a:rPr>
              <a:t>d Intracellular Iron</a:t>
            </a:r>
            <a:r>
              <a:rPr lang="en-US" sz="3200" b="1" dirty="0" smtClean="0">
                <a:solidFill>
                  <a:schemeClr val="tx2"/>
                </a:solidFill>
                <a:latin typeface="Aharoni" panose="02010803020104030203" pitchFamily="2" charset="-79"/>
                <a:cs typeface="Aharoni" panose="02010803020104030203" pitchFamily="2" charset="-79"/>
              </a:rPr>
              <a:t/>
            </a:r>
            <a:br>
              <a:rPr lang="en-US" sz="3200" b="1" dirty="0" smtClean="0">
                <a:solidFill>
                  <a:schemeClr val="tx2"/>
                </a:solidFill>
                <a:latin typeface="Aharoni" panose="02010803020104030203" pitchFamily="2" charset="-79"/>
                <a:cs typeface="Aharoni" panose="02010803020104030203" pitchFamily="2" charset="-79"/>
              </a:rPr>
            </a:br>
            <a:r>
              <a:rPr lang="en-US" sz="3200" b="1" dirty="0" smtClean="0">
                <a:solidFill>
                  <a:schemeClr val="tx2"/>
                </a:solidFill>
                <a:latin typeface="Aharoni" panose="02010803020104030203" pitchFamily="2" charset="-79"/>
                <a:cs typeface="Aharoni" panose="02010803020104030203" pitchFamily="2" charset="-79"/>
              </a:rPr>
              <a:t>Compared to </a:t>
            </a:r>
            <a:r>
              <a:rPr lang="en-US" sz="3200" b="1" dirty="0" err="1" smtClean="0">
                <a:solidFill>
                  <a:schemeClr val="tx2"/>
                </a:solidFill>
                <a:latin typeface="Aharoni" panose="02010803020104030203" pitchFamily="2" charset="-79"/>
                <a:cs typeface="Aharoni" panose="02010803020104030203" pitchFamily="2" charset="-79"/>
              </a:rPr>
              <a:t>Wildtype</a:t>
            </a:r>
            <a:endParaRPr lang="en-US" sz="3200" b="1" dirty="0">
              <a:solidFill>
                <a:schemeClr val="tx2"/>
              </a:solidFill>
              <a:latin typeface="Aharoni" panose="02010803020104030203" pitchFamily="2" charset="-79"/>
              <a:cs typeface="Aharoni" panose="02010803020104030203" pitchFamily="2" charset="-79"/>
            </a:endParaRPr>
          </a:p>
        </p:txBody>
      </p:sp>
      <p:sp>
        <p:nvSpPr>
          <p:cNvPr id="4" name="TextBox 3"/>
          <p:cNvSpPr txBox="1"/>
          <p:nvPr/>
        </p:nvSpPr>
        <p:spPr>
          <a:xfrm>
            <a:off x="10668000" y="1433285"/>
            <a:ext cx="1239442" cy="923330"/>
          </a:xfrm>
          <a:prstGeom prst="rect">
            <a:avLst/>
          </a:prstGeom>
          <a:noFill/>
        </p:spPr>
        <p:txBody>
          <a:bodyPr wrap="none" rtlCol="0">
            <a:spAutoFit/>
          </a:bodyPr>
          <a:lstStyle/>
          <a:p>
            <a:r>
              <a:rPr lang="en-US" dirty="0"/>
              <a:t>M1: E172X</a:t>
            </a:r>
          </a:p>
          <a:p>
            <a:r>
              <a:rPr lang="en-US" dirty="0"/>
              <a:t>M2: D174V</a:t>
            </a:r>
          </a:p>
          <a:p>
            <a:r>
              <a:rPr lang="en-US" dirty="0"/>
              <a:t>M3: R188Q</a:t>
            </a:r>
          </a:p>
        </p:txBody>
      </p:sp>
      <p:sp>
        <p:nvSpPr>
          <p:cNvPr id="5" name="Rectangle 4"/>
          <p:cNvSpPr/>
          <p:nvPr/>
        </p:nvSpPr>
        <p:spPr>
          <a:xfrm>
            <a:off x="10680985" y="1433285"/>
            <a:ext cx="1239442" cy="923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600200" y="11430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00200" y="12192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731881" y="2758698"/>
            <a:ext cx="522763" cy="635809"/>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a:xfrm>
            <a:off x="6631112" y="6328229"/>
            <a:ext cx="5560888" cy="689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chemeClr val="tx2"/>
                </a:solidFill>
                <a:latin typeface="+mn-lt"/>
                <a:cs typeface="Aharoni" panose="02010803020104030203" pitchFamily="2" charset="-79"/>
              </a:rPr>
              <a:t>Transfect FGF6 and variants into different cell lines</a:t>
            </a:r>
            <a:endParaRPr lang="en-US" sz="2000" dirty="0">
              <a:solidFill>
                <a:schemeClr val="tx2"/>
              </a:solidFill>
              <a:latin typeface="+mn-lt"/>
              <a:cs typeface="Aharoni" panose="02010803020104030203" pitchFamily="2" charset="-79"/>
            </a:endParaRPr>
          </a:p>
        </p:txBody>
      </p:sp>
      <p:cxnSp>
        <p:nvCxnSpPr>
          <p:cNvPr id="15" name="Straight Arrow Connector 14"/>
          <p:cNvCxnSpPr/>
          <p:nvPr/>
        </p:nvCxnSpPr>
        <p:spPr>
          <a:xfrm>
            <a:off x="2067550" y="2967656"/>
            <a:ext cx="381182" cy="5557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714903" y="3245531"/>
            <a:ext cx="460094" cy="87924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203588" y="3366992"/>
            <a:ext cx="351476" cy="81901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8616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04864" y="1066800"/>
            <a:ext cx="8455293" cy="4965588"/>
          </a:xfrm>
          <a:prstGeom prst="rect">
            <a:avLst/>
          </a:prstGeom>
        </p:spPr>
      </p:pic>
      <p:sp>
        <p:nvSpPr>
          <p:cNvPr id="3" name="Title 1"/>
          <p:cNvSpPr txBox="1">
            <a:spLocks/>
          </p:cNvSpPr>
          <p:nvPr/>
        </p:nvSpPr>
        <p:spPr>
          <a:xfrm>
            <a:off x="1341813" y="372625"/>
            <a:ext cx="10172699" cy="8382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haroni" panose="02010803020104030203" pitchFamily="2" charset="-79"/>
                <a:cs typeface="Aharoni" panose="02010803020104030203" pitchFamily="2" charset="-79"/>
              </a:rPr>
              <a:t>Variants Show Reduced Attenuation of Iron Uptake </a:t>
            </a:r>
            <a:endParaRPr lang="en-US" sz="3200" b="1" dirty="0">
              <a:solidFill>
                <a:schemeClr val="tx2"/>
              </a:solidFill>
              <a:latin typeface="Aharoni" panose="02010803020104030203" pitchFamily="2" charset="-79"/>
              <a:cs typeface="Aharoni" panose="02010803020104030203" pitchFamily="2" charset="-79"/>
            </a:endParaRPr>
          </a:p>
        </p:txBody>
      </p:sp>
      <p:cxnSp>
        <p:nvCxnSpPr>
          <p:cNvPr id="4" name="Straight Connector 3"/>
          <p:cNvCxnSpPr/>
          <p:nvPr/>
        </p:nvCxnSpPr>
        <p:spPr>
          <a:xfrm>
            <a:off x="1600200" y="9906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00200" y="10668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00077" y="3239470"/>
            <a:ext cx="238125" cy="2667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600127" y="2878095"/>
            <a:ext cx="742950" cy="5095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724933" y="3790314"/>
            <a:ext cx="438150" cy="3185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8591708" y="3037668"/>
            <a:ext cx="1358204" cy="8905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135860" y="1577276"/>
            <a:ext cx="714375"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676136" y="1613207"/>
            <a:ext cx="714375"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3549841" y="1339726"/>
            <a:ext cx="238125" cy="2667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11636" y="6214173"/>
            <a:ext cx="4737131" cy="400110"/>
          </a:xfrm>
          <a:prstGeom prst="rect">
            <a:avLst/>
          </a:prstGeom>
        </p:spPr>
        <p:txBody>
          <a:bodyPr wrap="none">
            <a:spAutoFit/>
          </a:bodyPr>
          <a:lstStyle/>
          <a:p>
            <a:r>
              <a:rPr lang="en-US" altLang="zh-CN" sz="2000" dirty="0" smtClean="0">
                <a:latin typeface="Calibri" panose="020F0502020204030204" pitchFamily="34" charset="0"/>
              </a:rPr>
              <a:t>Ferritin</a:t>
            </a:r>
            <a:r>
              <a:rPr lang="zh-CN" altLang="en-US" sz="2000" dirty="0" smtClean="0">
                <a:latin typeface="Calibri" panose="020F0502020204030204" pitchFamily="34" charset="0"/>
              </a:rPr>
              <a:t>：</a:t>
            </a:r>
            <a:r>
              <a:rPr lang="en-US" altLang="zh-CN" sz="2000" dirty="0">
                <a:latin typeface="Calibri" panose="020F0502020204030204" pitchFamily="34" charset="0"/>
              </a:rPr>
              <a:t>surrogate </a:t>
            </a:r>
            <a:r>
              <a:rPr lang="en-US" altLang="zh-CN" sz="2000" dirty="0" smtClean="0">
                <a:latin typeface="Calibri" panose="020F0502020204030204" pitchFamily="34" charset="0"/>
              </a:rPr>
              <a:t>marker to quantify iron</a:t>
            </a:r>
            <a:r>
              <a:rPr lang="en-US" altLang="zh-CN" sz="2000" dirty="0">
                <a:latin typeface="Calibri" panose="020F0502020204030204" pitchFamily="34" charset="0"/>
              </a:rPr>
              <a:t>.</a:t>
            </a:r>
            <a:endParaRPr lang="zh-CN" altLang="en-US" sz="2000" dirty="0">
              <a:latin typeface="Calibri" panose="020F0502020204030204" pitchFamily="34" charset="0"/>
            </a:endParaRPr>
          </a:p>
        </p:txBody>
      </p:sp>
    </p:spTree>
    <p:extLst>
      <p:ext uri="{BB962C8B-B14F-4D97-AF65-F5344CB8AC3E}">
        <p14:creationId xmlns:p14="http://schemas.microsoft.com/office/powerpoint/2010/main" val="20901979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4643" y="397040"/>
            <a:ext cx="9448582" cy="461665"/>
          </a:xfrm>
          <a:prstGeom prst="rect">
            <a:avLst/>
          </a:prstGeom>
        </p:spPr>
        <p:txBody>
          <a:bodyPr wrap="square">
            <a:spAutoFit/>
          </a:bodyPr>
          <a:lstStyle/>
          <a:p>
            <a:r>
              <a:rPr lang="en-US" sz="2400" b="1" dirty="0">
                <a:latin typeface="Arial" panose="020B0604020202020204" pitchFamily="34" charset="0"/>
              </a:rPr>
              <a:t>Low FGF6 expression </a:t>
            </a:r>
            <a:r>
              <a:rPr lang="en-US" sz="2400" b="1" dirty="0" smtClean="0">
                <a:latin typeface="Arial" panose="020B0604020202020204" pitchFamily="34" charset="0"/>
              </a:rPr>
              <a:t>in </a:t>
            </a:r>
            <a:r>
              <a:rPr lang="en-US" sz="2400" b="1" dirty="0">
                <a:latin typeface="Arial" panose="020B0604020202020204" pitchFamily="34" charset="0"/>
              </a:rPr>
              <a:t>liver cancer and systemic </a:t>
            </a:r>
            <a:r>
              <a:rPr lang="en-US" sz="2400" b="1" dirty="0" smtClean="0">
                <a:latin typeface="Arial" panose="020B0604020202020204" pitchFamily="34" charset="0"/>
              </a:rPr>
              <a:t>sclerosis</a:t>
            </a:r>
            <a:endParaRPr lang="en-US" sz="2400" b="1" dirty="0">
              <a:latin typeface="Arial" panose="020B0604020202020204" pitchFamily="34" charset="0"/>
            </a:endParaRPr>
          </a:p>
        </p:txBody>
      </p:sp>
      <p:cxnSp>
        <p:nvCxnSpPr>
          <p:cNvPr id="4" name="Straight Connector 3"/>
          <p:cNvCxnSpPr/>
          <p:nvPr/>
        </p:nvCxnSpPr>
        <p:spPr>
          <a:xfrm>
            <a:off x="1244882" y="909396"/>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4882" y="985596"/>
            <a:ext cx="89154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2697854" y="1242803"/>
            <a:ext cx="5924431" cy="2726142"/>
            <a:chOff x="84358" y="3578405"/>
            <a:chExt cx="5924431" cy="2726142"/>
          </a:xfrm>
        </p:grpSpPr>
        <p:grpSp>
          <p:nvGrpSpPr>
            <p:cNvPr id="22" name="组合 21"/>
            <p:cNvGrpSpPr/>
            <p:nvPr/>
          </p:nvGrpSpPr>
          <p:grpSpPr>
            <a:xfrm>
              <a:off x="967933" y="3578405"/>
              <a:ext cx="5040856" cy="2726142"/>
              <a:chOff x="1118821" y="1703362"/>
              <a:chExt cx="5040856" cy="2726142"/>
            </a:xfrm>
          </p:grpSpPr>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11875" t="20004" r="64623" b="68809"/>
              <a:stretch/>
            </p:blipFill>
            <p:spPr>
              <a:xfrm>
                <a:off x="1118821" y="1703363"/>
                <a:ext cx="2937600" cy="2399843"/>
              </a:xfrm>
              <a:prstGeom prst="rect">
                <a:avLst/>
              </a:prstGeom>
            </p:spPr>
          </p:pic>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36432" t="20004" r="48664" b="68809"/>
              <a:stretch/>
            </p:blipFill>
            <p:spPr>
              <a:xfrm>
                <a:off x="4203503" y="1703362"/>
                <a:ext cx="1956174" cy="2726142"/>
              </a:xfrm>
              <a:prstGeom prst="rect">
                <a:avLst/>
              </a:prstGeom>
            </p:spPr>
          </p:pic>
        </p:grpSp>
        <p:sp>
          <p:nvSpPr>
            <p:cNvPr id="24" name="文本框 23"/>
            <p:cNvSpPr txBox="1"/>
            <p:nvPr/>
          </p:nvSpPr>
          <p:spPr>
            <a:xfrm>
              <a:off x="84358" y="4136582"/>
              <a:ext cx="865430" cy="338554"/>
            </a:xfrm>
            <a:prstGeom prst="rect">
              <a:avLst/>
            </a:prstGeom>
            <a:noFill/>
          </p:spPr>
          <p:txBody>
            <a:bodyPr wrap="none" rtlCol="0">
              <a:spAutoFit/>
            </a:bodyPr>
            <a:lstStyle/>
            <a:p>
              <a:r>
                <a:rPr lang="en-US" altLang="zh-CN" sz="1600" b="1" dirty="0" smtClean="0">
                  <a:latin typeface="Times New Roman" panose="02020603050405020304" pitchFamily="18" charset="0"/>
                  <a:cs typeface="Times New Roman" panose="02020603050405020304" pitchFamily="18" charset="0"/>
                </a:rPr>
                <a:t>Control</a:t>
              </a:r>
              <a:endParaRPr lang="zh-CN" altLang="en-US" sz="1600" b="1"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261489" y="5235466"/>
              <a:ext cx="639919" cy="338554"/>
            </a:xfrm>
            <a:prstGeom prst="rect">
              <a:avLst/>
            </a:prstGeom>
            <a:noFill/>
          </p:spPr>
          <p:txBody>
            <a:bodyPr wrap="none" rtlCol="0">
              <a:spAutoFit/>
            </a:bodyPr>
            <a:lstStyle/>
            <a:p>
              <a:r>
                <a:rPr lang="en-US" altLang="zh-CN" sz="1600" b="1" dirty="0" smtClean="0">
                  <a:latin typeface="Times New Roman" panose="02020603050405020304" pitchFamily="18" charset="0"/>
                  <a:cs typeface="Times New Roman" panose="02020603050405020304" pitchFamily="18" charset="0"/>
                </a:rPr>
                <a:t>HCC</a:t>
              </a:r>
              <a:endParaRPr lang="zh-CN" altLang="en-US" sz="1600" b="1" dirty="0">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2748986" y="4062389"/>
            <a:ext cx="5809131" cy="2520000"/>
            <a:chOff x="6162731" y="3578405"/>
            <a:chExt cx="5809131" cy="2520000"/>
          </a:xfrm>
        </p:grpSpPr>
        <p:grpSp>
          <p:nvGrpSpPr>
            <p:cNvPr id="23" name="组合 22"/>
            <p:cNvGrpSpPr/>
            <p:nvPr/>
          </p:nvGrpSpPr>
          <p:grpSpPr>
            <a:xfrm>
              <a:off x="7028161" y="3578405"/>
              <a:ext cx="4943701" cy="2520000"/>
              <a:chOff x="7388600" y="1410340"/>
              <a:chExt cx="4943701" cy="2520000"/>
            </a:xfrm>
          </p:grpSpPr>
          <p:pic>
            <p:nvPicPr>
              <p:cNvPr id="20" name="图片 19"/>
              <p:cNvPicPr>
                <a:picLocks noChangeAspect="1"/>
              </p:cNvPicPr>
              <p:nvPr/>
            </p:nvPicPr>
            <p:blipFill rotWithShape="1">
              <a:blip r:embed="rId4" cstate="print">
                <a:extLst>
                  <a:ext uri="{28A0092B-C50C-407E-A947-70E740481C1C}">
                    <a14:useLocalDpi xmlns:a14="http://schemas.microsoft.com/office/drawing/2010/main" val="0"/>
                  </a:ext>
                </a:extLst>
              </a:blip>
              <a:srcRect l="7220" t="3822" r="70156" b="75141"/>
              <a:stretch/>
            </p:blipFill>
            <p:spPr>
              <a:xfrm>
                <a:off x="7388600" y="1410340"/>
                <a:ext cx="2935531" cy="2520000"/>
              </a:xfrm>
              <a:prstGeom prst="rect">
                <a:avLst/>
              </a:prstGeom>
            </p:spPr>
          </p:pic>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l="36432" t="9368" r="49770" b="80163"/>
              <a:stretch/>
            </p:blipFill>
            <p:spPr>
              <a:xfrm>
                <a:off x="10396883" y="1410340"/>
                <a:ext cx="1935418" cy="2520000"/>
              </a:xfrm>
              <a:prstGeom prst="rect">
                <a:avLst/>
              </a:prstGeom>
            </p:spPr>
          </p:pic>
        </p:grpSp>
        <p:sp>
          <p:nvSpPr>
            <p:cNvPr id="26" name="文本框 25"/>
            <p:cNvSpPr txBox="1"/>
            <p:nvPr/>
          </p:nvSpPr>
          <p:spPr>
            <a:xfrm>
              <a:off x="6162731" y="4136582"/>
              <a:ext cx="857927" cy="338554"/>
            </a:xfrm>
            <a:prstGeom prst="rect">
              <a:avLst/>
            </a:prstGeom>
            <a:noFill/>
          </p:spPr>
          <p:txBody>
            <a:bodyPr wrap="none" rtlCol="0">
              <a:spAutoFit/>
            </a:bodyPr>
            <a:lstStyle/>
            <a:p>
              <a:r>
                <a:rPr lang="en-US" altLang="zh-CN" sz="1600" b="1" dirty="0" smtClean="0">
                  <a:latin typeface="Times New Roman" panose="02020603050405020304" pitchFamily="18" charset="0"/>
                  <a:cs typeface="Times New Roman" panose="02020603050405020304" pitchFamily="18" charset="0"/>
                </a:rPr>
                <a:t>Normal</a:t>
              </a:r>
              <a:endParaRPr lang="zh-CN" altLang="en-US" sz="1600" b="1"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6275486" y="5235466"/>
              <a:ext cx="503664" cy="338554"/>
            </a:xfrm>
            <a:prstGeom prst="rect">
              <a:avLst/>
            </a:prstGeom>
            <a:noFill/>
          </p:spPr>
          <p:txBody>
            <a:bodyPr wrap="none" rtlCol="0">
              <a:spAutoFit/>
            </a:bodyPr>
            <a:lstStyle/>
            <a:p>
              <a:r>
                <a:rPr lang="en-US" altLang="zh-CN" sz="1600" b="1" dirty="0" err="1" smtClean="0">
                  <a:latin typeface="Times New Roman" panose="02020603050405020304" pitchFamily="18" charset="0"/>
                  <a:cs typeface="Times New Roman" panose="02020603050405020304" pitchFamily="18" charset="0"/>
                </a:rPr>
                <a:t>SSc</a:t>
              </a:r>
              <a:endParaRPr lang="zh-CN" altLang="en-US" sz="1600" b="1" dirty="0">
                <a:latin typeface="Times New Roman" panose="02020603050405020304" pitchFamily="18" charset="0"/>
                <a:cs typeface="Times New Roman" panose="02020603050405020304" pitchFamily="18" charset="0"/>
              </a:endParaRPr>
            </a:p>
          </p:txBody>
        </p:sp>
      </p:grpSp>
      <p:cxnSp>
        <p:nvCxnSpPr>
          <p:cNvPr id="10" name="Straight Arrow Connector 9"/>
          <p:cNvCxnSpPr/>
          <p:nvPr/>
        </p:nvCxnSpPr>
        <p:spPr>
          <a:xfrm>
            <a:off x="8253119" y="1559675"/>
            <a:ext cx="507521" cy="36803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256789" y="4184310"/>
            <a:ext cx="301328" cy="50201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78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rotWithShape="1">
          <a:blip r:embed="rId3"/>
          <a:srcRect b="53053"/>
          <a:stretch/>
        </p:blipFill>
        <p:spPr>
          <a:xfrm>
            <a:off x="5733063" y="1014934"/>
            <a:ext cx="5234078" cy="2226805"/>
          </a:xfrm>
          <a:prstGeom prst="rect">
            <a:avLst/>
          </a:prstGeom>
        </p:spPr>
      </p:pic>
      <p:pic>
        <p:nvPicPr>
          <p:cNvPr id="66" name="图片 65"/>
          <p:cNvPicPr>
            <a:picLocks noChangeAspect="1"/>
          </p:cNvPicPr>
          <p:nvPr/>
        </p:nvPicPr>
        <p:blipFill rotWithShape="1">
          <a:blip r:embed="rId3"/>
          <a:srcRect t="50941"/>
          <a:stretch/>
        </p:blipFill>
        <p:spPr>
          <a:xfrm>
            <a:off x="6456602" y="3347276"/>
            <a:ext cx="5020485" cy="2232000"/>
          </a:xfrm>
          <a:prstGeom prst="rect">
            <a:avLst/>
          </a:prstGeom>
        </p:spPr>
      </p:pic>
      <p:sp>
        <p:nvSpPr>
          <p:cNvPr id="3" name="Rectangle 2"/>
          <p:cNvSpPr/>
          <p:nvPr/>
        </p:nvSpPr>
        <p:spPr>
          <a:xfrm>
            <a:off x="1270564" y="394962"/>
            <a:ext cx="9448582" cy="461665"/>
          </a:xfrm>
          <a:prstGeom prst="rect">
            <a:avLst/>
          </a:prstGeom>
        </p:spPr>
        <p:txBody>
          <a:bodyPr wrap="square">
            <a:spAutoFit/>
          </a:bodyPr>
          <a:lstStyle/>
          <a:p>
            <a:r>
              <a:rPr lang="en-US" altLang="zh-CN" sz="2400" b="1" dirty="0" smtClean="0">
                <a:latin typeface="Arial" panose="020B0604020202020204" pitchFamily="34" charset="0"/>
              </a:rPr>
              <a:t>High </a:t>
            </a:r>
            <a:r>
              <a:rPr lang="en-US" altLang="zh-CN" sz="2400" b="1" dirty="0">
                <a:latin typeface="Arial" panose="020B0604020202020204" pitchFamily="34" charset="0"/>
              </a:rPr>
              <a:t>iron deposition in liver cancer and systemic </a:t>
            </a:r>
            <a:r>
              <a:rPr lang="en-US" altLang="zh-CN" sz="2400" b="1" dirty="0" smtClean="0">
                <a:latin typeface="Arial" panose="020B0604020202020204" pitchFamily="34" charset="0"/>
              </a:rPr>
              <a:t>sclerosis</a:t>
            </a:r>
            <a:endParaRPr lang="en-US" sz="2400" b="1" dirty="0">
              <a:latin typeface="Arial" panose="020B0604020202020204" pitchFamily="34" charset="0"/>
            </a:endParaRPr>
          </a:p>
        </p:txBody>
      </p:sp>
      <p:cxnSp>
        <p:nvCxnSpPr>
          <p:cNvPr id="4" name="Straight Connector 3"/>
          <p:cNvCxnSpPr/>
          <p:nvPr/>
        </p:nvCxnSpPr>
        <p:spPr>
          <a:xfrm>
            <a:off x="1244882" y="909396"/>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4882" y="985596"/>
            <a:ext cx="89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925813" y="1291189"/>
            <a:ext cx="319069" cy="268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51495" y="3609693"/>
            <a:ext cx="319069" cy="268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4"/>
          <a:srcRect b="57260"/>
          <a:stretch/>
        </p:blipFill>
        <p:spPr>
          <a:xfrm>
            <a:off x="438274" y="1081740"/>
            <a:ext cx="5273813" cy="2160000"/>
          </a:xfrm>
          <a:prstGeom prst="rect">
            <a:avLst/>
          </a:prstGeom>
        </p:spPr>
      </p:pic>
      <p:sp>
        <p:nvSpPr>
          <p:cNvPr id="9" name="矩形 8"/>
          <p:cNvSpPr/>
          <p:nvPr/>
        </p:nvSpPr>
        <p:spPr>
          <a:xfrm>
            <a:off x="998361" y="3705836"/>
            <a:ext cx="272203" cy="134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stretch>
            <a:fillRect/>
          </a:stretch>
        </p:blipFill>
        <p:spPr>
          <a:xfrm>
            <a:off x="396321" y="3295668"/>
            <a:ext cx="5315766" cy="2520000"/>
          </a:xfrm>
          <a:prstGeom prst="rect">
            <a:avLst/>
          </a:prstGeom>
        </p:spPr>
      </p:pic>
      <p:cxnSp>
        <p:nvCxnSpPr>
          <p:cNvPr id="10" name="Straight Arrow Connector 9"/>
          <p:cNvCxnSpPr/>
          <p:nvPr/>
        </p:nvCxnSpPr>
        <p:spPr>
          <a:xfrm flipV="1">
            <a:off x="4136642" y="1869192"/>
            <a:ext cx="471453" cy="66069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219420" y="3772957"/>
            <a:ext cx="388675" cy="12920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561147" y="5848293"/>
            <a:ext cx="9054786" cy="646331"/>
          </a:xfrm>
          <a:prstGeom prst="rect">
            <a:avLst/>
          </a:prstGeom>
          <a:noFill/>
        </p:spPr>
        <p:txBody>
          <a:bodyPr wrap="none" rtlCol="0">
            <a:spAutoFit/>
          </a:bodyPr>
          <a:lstStyle/>
          <a:p>
            <a:r>
              <a:rPr lang="en-US" altLang="zh-CN" dirty="0" err="1" smtClean="0"/>
              <a:t>Per’s</a:t>
            </a:r>
            <a:r>
              <a:rPr lang="en-US" altLang="zh-CN" dirty="0" smtClean="0"/>
              <a:t> Stain was performed to detect iron, positive staining area to quantify </a:t>
            </a:r>
            <a:r>
              <a:rPr lang="en-US" altLang="zh-CN" dirty="0"/>
              <a:t>iron </a:t>
            </a:r>
            <a:r>
              <a:rPr lang="en-US" altLang="zh-CN" dirty="0" smtClean="0"/>
              <a:t>accumulation;</a:t>
            </a:r>
          </a:p>
          <a:p>
            <a:r>
              <a:rPr lang="en-US" altLang="zh-CN" dirty="0" smtClean="0"/>
              <a:t>Ferritin level was detected to quantify iron content.</a:t>
            </a:r>
            <a:endParaRPr lang="zh-CN" altLang="en-US" dirty="0"/>
          </a:p>
        </p:txBody>
      </p:sp>
      <p:cxnSp>
        <p:nvCxnSpPr>
          <p:cNvPr id="59" name="Straight Arrow Connector 9"/>
          <p:cNvCxnSpPr/>
          <p:nvPr/>
        </p:nvCxnSpPr>
        <p:spPr>
          <a:xfrm flipV="1">
            <a:off x="9357155" y="1744579"/>
            <a:ext cx="364361" cy="81506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1"/>
          <p:cNvCxnSpPr/>
          <p:nvPr/>
        </p:nvCxnSpPr>
        <p:spPr>
          <a:xfrm flipV="1">
            <a:off x="9427741" y="3855478"/>
            <a:ext cx="376384" cy="20817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7"/>
          <p:cNvSpPr/>
          <p:nvPr/>
        </p:nvSpPr>
        <p:spPr>
          <a:xfrm>
            <a:off x="441226" y="1080684"/>
            <a:ext cx="10419118" cy="2214984"/>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8"/>
          <p:cNvSpPr/>
          <p:nvPr/>
        </p:nvSpPr>
        <p:spPr>
          <a:xfrm>
            <a:off x="439750" y="3372725"/>
            <a:ext cx="10420594" cy="231157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3044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83300" y="2333528"/>
            <a:ext cx="5689600" cy="3543300"/>
            <a:chOff x="2895600" y="2743200"/>
            <a:chExt cx="6979912" cy="3886712"/>
          </a:xfrm>
        </p:grpSpPr>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743200"/>
              <a:ext cx="5219700" cy="388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458201" y="5465020"/>
              <a:ext cx="1417311" cy="369332"/>
            </a:xfrm>
            <a:prstGeom prst="rect">
              <a:avLst/>
            </a:prstGeom>
            <a:noFill/>
          </p:spPr>
          <p:txBody>
            <a:bodyPr wrap="none" rtlCol="0">
              <a:spAutoFit/>
            </a:bodyPr>
            <a:lstStyle/>
            <a:p>
              <a:r>
                <a:rPr lang="en-US" b="1" dirty="0"/>
                <a:t>Ferrous form</a:t>
              </a:r>
            </a:p>
          </p:txBody>
        </p:sp>
        <p:sp>
          <p:nvSpPr>
            <p:cNvPr id="10" name="TextBox 9"/>
            <p:cNvSpPr txBox="1"/>
            <p:nvPr/>
          </p:nvSpPr>
          <p:spPr>
            <a:xfrm>
              <a:off x="8458200" y="6260068"/>
              <a:ext cx="1234184" cy="369332"/>
            </a:xfrm>
            <a:prstGeom prst="rect">
              <a:avLst/>
            </a:prstGeom>
            <a:noFill/>
          </p:spPr>
          <p:txBody>
            <a:bodyPr wrap="none" rtlCol="0">
              <a:spAutoFit/>
            </a:bodyPr>
            <a:lstStyle/>
            <a:p>
              <a:r>
                <a:rPr lang="en-US" b="1" dirty="0"/>
                <a:t>Ferric form</a:t>
              </a:r>
            </a:p>
          </p:txBody>
        </p:sp>
      </p:gr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3589" t="26852" r="51638" b="55611"/>
          <a:stretch/>
        </p:blipFill>
        <p:spPr>
          <a:xfrm>
            <a:off x="506401" y="1485900"/>
            <a:ext cx="5576899" cy="3978486"/>
          </a:xfrm>
          <a:prstGeom prst="rect">
            <a:avLst/>
          </a:prstGeom>
        </p:spPr>
      </p:pic>
      <p:sp>
        <p:nvSpPr>
          <p:cNvPr id="7" name="Rectangle 6"/>
          <p:cNvSpPr/>
          <p:nvPr/>
        </p:nvSpPr>
        <p:spPr>
          <a:xfrm>
            <a:off x="698500" y="242658"/>
            <a:ext cx="11290300" cy="1077218"/>
          </a:xfrm>
          <a:prstGeom prst="rect">
            <a:avLst/>
          </a:prstGeom>
        </p:spPr>
        <p:txBody>
          <a:bodyPr wrap="square">
            <a:spAutoFit/>
          </a:bodyPr>
          <a:lstStyle/>
          <a:p>
            <a:r>
              <a:rPr lang="en-US" sz="3200" b="1" dirty="0">
                <a:solidFill>
                  <a:schemeClr val="tx2"/>
                </a:solidFill>
                <a:latin typeface="Aharoni" panose="02010803020104030203" pitchFamily="2" charset="-79"/>
                <a:ea typeface="+mj-ea"/>
                <a:cs typeface="Aharoni" panose="02010803020104030203" pitchFamily="2" charset="-79"/>
              </a:rPr>
              <a:t>Marshfield Model:  </a:t>
            </a:r>
            <a:r>
              <a:rPr lang="en-US" sz="3200" b="1" dirty="0" smtClean="0">
                <a:solidFill>
                  <a:schemeClr val="tx2"/>
                </a:solidFill>
                <a:latin typeface="Aharoni" panose="02010803020104030203" pitchFamily="2" charset="-79"/>
                <a:ea typeface="+mj-ea"/>
                <a:cs typeface="Aharoni" panose="02010803020104030203" pitchFamily="2" charset="-79"/>
              </a:rPr>
              <a:t>FGF6 </a:t>
            </a:r>
            <a:r>
              <a:rPr lang="en-US" sz="3200" b="1" dirty="0">
                <a:solidFill>
                  <a:schemeClr val="tx2"/>
                </a:solidFill>
                <a:latin typeface="Aharoni" panose="02010803020104030203" pitchFamily="2" charset="-79"/>
                <a:ea typeface="+mj-ea"/>
                <a:cs typeface="Aharoni" panose="02010803020104030203" pitchFamily="2" charset="-79"/>
              </a:rPr>
              <a:t>decreases ferrous iron uptake in liver cells and induces increased </a:t>
            </a:r>
            <a:r>
              <a:rPr lang="en-US" sz="3200" b="1" dirty="0" err="1">
                <a:solidFill>
                  <a:schemeClr val="tx2"/>
                </a:solidFill>
                <a:latin typeface="Aharoni" panose="02010803020104030203" pitchFamily="2" charset="-79"/>
                <a:ea typeface="+mj-ea"/>
                <a:cs typeface="Aharoni" panose="02010803020104030203" pitchFamily="2" charset="-79"/>
              </a:rPr>
              <a:t>hepcidin</a:t>
            </a:r>
            <a:r>
              <a:rPr lang="en-US" sz="3200" b="1" dirty="0">
                <a:solidFill>
                  <a:schemeClr val="tx2"/>
                </a:solidFill>
                <a:latin typeface="Aharoni" panose="02010803020104030203" pitchFamily="2" charset="-79"/>
                <a:ea typeface="+mj-ea"/>
                <a:cs typeface="Aharoni" panose="02010803020104030203" pitchFamily="2" charset="-79"/>
              </a:rPr>
              <a:t> </a:t>
            </a:r>
            <a:r>
              <a:rPr lang="en-US" sz="3200" b="1" dirty="0" smtClean="0">
                <a:solidFill>
                  <a:schemeClr val="tx2"/>
                </a:solidFill>
                <a:latin typeface="Aharoni" panose="02010803020104030203" pitchFamily="2" charset="-79"/>
                <a:ea typeface="+mj-ea"/>
                <a:cs typeface="Aharoni" panose="02010803020104030203" pitchFamily="2" charset="-79"/>
              </a:rPr>
              <a:t>expression </a:t>
            </a:r>
            <a:endParaRPr lang="en-US" sz="3200" b="1" dirty="0">
              <a:solidFill>
                <a:schemeClr val="tx2"/>
              </a:solidFill>
              <a:latin typeface="Aharoni" panose="02010803020104030203" pitchFamily="2" charset="-79"/>
              <a:ea typeface="+mj-ea"/>
              <a:cs typeface="Aharoni" panose="02010803020104030203" pitchFamily="2" charset="-79"/>
            </a:endParaRPr>
          </a:p>
        </p:txBody>
      </p:sp>
      <p:cxnSp>
        <p:nvCxnSpPr>
          <p:cNvPr id="11" name="Straight Connector 10"/>
          <p:cNvCxnSpPr/>
          <p:nvPr/>
        </p:nvCxnSpPr>
        <p:spPr>
          <a:xfrm>
            <a:off x="1422682" y="13335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22682" y="1409700"/>
            <a:ext cx="8915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895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49683"/>
          <a:stretch/>
        </p:blipFill>
        <p:spPr>
          <a:xfrm>
            <a:off x="3309091" y="895531"/>
            <a:ext cx="5322703" cy="5719594"/>
          </a:xfrm>
          <a:prstGeom prst="rect">
            <a:avLst/>
          </a:prstGeom>
        </p:spPr>
      </p:pic>
      <p:sp>
        <p:nvSpPr>
          <p:cNvPr id="3" name="Rectangle 2"/>
          <p:cNvSpPr/>
          <p:nvPr/>
        </p:nvSpPr>
        <p:spPr>
          <a:xfrm>
            <a:off x="1576323" y="79924"/>
            <a:ext cx="8985152" cy="584775"/>
          </a:xfrm>
          <a:prstGeom prst="rect">
            <a:avLst/>
          </a:prstGeom>
        </p:spPr>
        <p:txBody>
          <a:bodyPr wrap="none">
            <a:spAutoFit/>
          </a:bodyPr>
          <a:lstStyle/>
          <a:p>
            <a:r>
              <a:rPr lang="en-US" sz="3200" b="1" dirty="0">
                <a:solidFill>
                  <a:schemeClr val="tx2"/>
                </a:solidFill>
                <a:latin typeface="Adobe Gothic Std B" panose="020B0800000000000000" pitchFamily="34" charset="-128"/>
                <a:ea typeface="Adobe Gothic Std B" panose="020B0800000000000000" pitchFamily="34" charset="-128"/>
                <a:cs typeface="+mj-cs"/>
              </a:rPr>
              <a:t>Human iron metabolism and iron homeostasis</a:t>
            </a:r>
            <a:r>
              <a:rPr lang="en-US" sz="2800" dirty="0"/>
              <a:t> </a:t>
            </a:r>
          </a:p>
        </p:txBody>
      </p:sp>
      <p:sp>
        <p:nvSpPr>
          <p:cNvPr id="4" name="Rectangle 3"/>
          <p:cNvSpPr/>
          <p:nvPr/>
        </p:nvSpPr>
        <p:spPr>
          <a:xfrm>
            <a:off x="4326967" y="3524496"/>
            <a:ext cx="691215" cy="230832"/>
          </a:xfrm>
          <a:prstGeom prst="rect">
            <a:avLst/>
          </a:prstGeom>
        </p:spPr>
        <p:txBody>
          <a:bodyPr wrap="none">
            <a:spAutoFit/>
          </a:bodyPr>
          <a:lstStyle/>
          <a:p>
            <a:r>
              <a:rPr lang="en-US" sz="900" b="1" dirty="0">
                <a:solidFill>
                  <a:srgbClr val="00B050"/>
                </a:solidFill>
                <a:latin typeface="inherit"/>
              </a:rPr>
              <a:t>SLC40A1</a:t>
            </a:r>
            <a:endParaRPr lang="en-US" sz="900" dirty="0">
              <a:solidFill>
                <a:srgbClr val="00B050"/>
              </a:solidFill>
            </a:endParaRPr>
          </a:p>
        </p:txBody>
      </p:sp>
      <p:sp>
        <p:nvSpPr>
          <p:cNvPr id="5" name="Rectangle 4"/>
          <p:cNvSpPr/>
          <p:nvPr/>
        </p:nvSpPr>
        <p:spPr>
          <a:xfrm>
            <a:off x="4376504" y="1679099"/>
            <a:ext cx="636713" cy="276999"/>
          </a:xfrm>
          <a:prstGeom prst="rect">
            <a:avLst/>
          </a:prstGeom>
        </p:spPr>
        <p:txBody>
          <a:bodyPr wrap="none">
            <a:spAutoFit/>
          </a:bodyPr>
          <a:lstStyle/>
          <a:p>
            <a:r>
              <a:rPr lang="en-US" sz="1200" b="1" dirty="0" smtClean="0">
                <a:solidFill>
                  <a:srgbClr val="00B0F0"/>
                </a:solidFill>
                <a:latin typeface="inherit"/>
              </a:rPr>
              <a:t>HAMP</a:t>
            </a:r>
            <a:endParaRPr lang="en-US" sz="1200" dirty="0">
              <a:solidFill>
                <a:srgbClr val="00B0F0"/>
              </a:solidFill>
            </a:endParaRPr>
          </a:p>
        </p:txBody>
      </p:sp>
      <p:sp>
        <p:nvSpPr>
          <p:cNvPr id="6" name="Rectangle 5"/>
          <p:cNvSpPr/>
          <p:nvPr/>
        </p:nvSpPr>
        <p:spPr>
          <a:xfrm>
            <a:off x="925746" y="2682065"/>
            <a:ext cx="2383345" cy="369332"/>
          </a:xfrm>
          <a:prstGeom prst="rect">
            <a:avLst/>
          </a:prstGeom>
        </p:spPr>
        <p:txBody>
          <a:bodyPr wrap="none">
            <a:spAutoFit/>
          </a:bodyPr>
          <a:lstStyle/>
          <a:p>
            <a:r>
              <a:rPr lang="en-US" b="1" dirty="0">
                <a:solidFill>
                  <a:srgbClr val="7030A0"/>
                </a:solidFill>
              </a:rPr>
              <a:t>Intestinal mucosal cells</a:t>
            </a:r>
          </a:p>
        </p:txBody>
      </p:sp>
      <p:sp>
        <p:nvSpPr>
          <p:cNvPr id="7" name="Rectangle 6"/>
          <p:cNvSpPr/>
          <p:nvPr/>
        </p:nvSpPr>
        <p:spPr>
          <a:xfrm>
            <a:off x="8631794" y="1448266"/>
            <a:ext cx="2399118" cy="646331"/>
          </a:xfrm>
          <a:prstGeom prst="rect">
            <a:avLst/>
          </a:prstGeom>
        </p:spPr>
        <p:txBody>
          <a:bodyPr wrap="none">
            <a:spAutoFit/>
          </a:bodyPr>
          <a:lstStyle/>
          <a:p>
            <a:r>
              <a:rPr lang="en-US" b="1" dirty="0">
                <a:solidFill>
                  <a:srgbClr val="7030A0"/>
                </a:solidFill>
              </a:rPr>
              <a:t>L</a:t>
            </a:r>
            <a:r>
              <a:rPr lang="en-US" b="1" dirty="0" smtClean="0">
                <a:solidFill>
                  <a:srgbClr val="7030A0"/>
                </a:solidFill>
              </a:rPr>
              <a:t>iver cells</a:t>
            </a:r>
          </a:p>
          <a:p>
            <a:r>
              <a:rPr lang="en-US" b="1" dirty="0" smtClean="0">
                <a:solidFill>
                  <a:srgbClr val="7030A0"/>
                </a:solidFill>
              </a:rPr>
              <a:t>Storage and Regulation</a:t>
            </a:r>
            <a:endParaRPr lang="en-US" b="1" dirty="0">
              <a:solidFill>
                <a:srgbClr val="7030A0"/>
              </a:solidFill>
            </a:endParaRPr>
          </a:p>
        </p:txBody>
      </p:sp>
      <p:sp>
        <p:nvSpPr>
          <p:cNvPr id="9" name="Rectangle 8"/>
          <p:cNvSpPr/>
          <p:nvPr/>
        </p:nvSpPr>
        <p:spPr>
          <a:xfrm>
            <a:off x="8649561" y="5977872"/>
            <a:ext cx="2289922" cy="646331"/>
          </a:xfrm>
          <a:prstGeom prst="rect">
            <a:avLst/>
          </a:prstGeom>
        </p:spPr>
        <p:txBody>
          <a:bodyPr wrap="none">
            <a:spAutoFit/>
          </a:bodyPr>
          <a:lstStyle/>
          <a:p>
            <a:r>
              <a:rPr lang="en-US" b="1" dirty="0" smtClean="0">
                <a:solidFill>
                  <a:srgbClr val="7030A0"/>
                </a:solidFill>
              </a:rPr>
              <a:t>Blood Cells</a:t>
            </a:r>
          </a:p>
          <a:p>
            <a:r>
              <a:rPr lang="en-US" b="1" dirty="0" smtClean="0">
                <a:solidFill>
                  <a:srgbClr val="7030A0"/>
                </a:solidFill>
              </a:rPr>
              <a:t>Storage and Transport</a:t>
            </a:r>
            <a:endParaRPr lang="en-US" b="1" dirty="0">
              <a:solidFill>
                <a:srgbClr val="7030A0"/>
              </a:solidFill>
            </a:endParaRPr>
          </a:p>
        </p:txBody>
      </p:sp>
      <p:sp>
        <p:nvSpPr>
          <p:cNvPr id="10" name="Rectangle 9"/>
          <p:cNvSpPr/>
          <p:nvPr/>
        </p:nvSpPr>
        <p:spPr>
          <a:xfrm>
            <a:off x="1620872" y="3097563"/>
            <a:ext cx="1688219" cy="369332"/>
          </a:xfrm>
          <a:prstGeom prst="rect">
            <a:avLst/>
          </a:prstGeom>
        </p:spPr>
        <p:txBody>
          <a:bodyPr wrap="none">
            <a:spAutoFit/>
          </a:bodyPr>
          <a:lstStyle/>
          <a:p>
            <a:r>
              <a:rPr lang="en-US" b="1" dirty="0">
                <a:solidFill>
                  <a:srgbClr val="7030A0"/>
                </a:solidFill>
              </a:rPr>
              <a:t>Iron Absorption</a:t>
            </a:r>
          </a:p>
        </p:txBody>
      </p:sp>
      <p:sp>
        <p:nvSpPr>
          <p:cNvPr id="11" name="Oval 10"/>
          <p:cNvSpPr/>
          <p:nvPr/>
        </p:nvSpPr>
        <p:spPr>
          <a:xfrm>
            <a:off x="811658" y="2363056"/>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33479" y="5581144"/>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17706" y="1133003"/>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0770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1" name="Picture 177" descr="http://life.fudan.edu.cn/Assets/userfiles/sys_4b0b77af-788b-419d-b0be-a42e00eec678/files/%E7%8E%8B%E4%B9%85%E5%AD%98blood_FGF6_22Feb2019.jpg"/>
          <p:cNvPicPr>
            <a:picLocks noChangeAspect="1" noChangeArrowheads="1"/>
          </p:cNvPicPr>
          <p:nvPr/>
        </p:nvPicPr>
        <p:blipFill rotWithShape="1">
          <a:blip r:embed="rId3">
            <a:extLst>
              <a:ext uri="{28A0092B-C50C-407E-A947-70E740481C1C}">
                <a14:useLocalDpi xmlns:a14="http://schemas.microsoft.com/office/drawing/2010/main" val="0"/>
              </a:ext>
            </a:extLst>
          </a:blip>
          <a:srcRect b="4323"/>
          <a:stretch/>
        </p:blipFill>
        <p:spPr bwMode="auto">
          <a:xfrm>
            <a:off x="1031875" y="1205576"/>
            <a:ext cx="10408354" cy="560162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635000" y="128358"/>
            <a:ext cx="11290300" cy="1077218"/>
          </a:xfrm>
          <a:prstGeom prst="rect">
            <a:avLst/>
          </a:prstGeom>
        </p:spPr>
        <p:txBody>
          <a:bodyPr wrap="square">
            <a:spAutoFit/>
          </a:bodyPr>
          <a:lstStyle/>
          <a:p>
            <a:r>
              <a:rPr lang="en-US" sz="3200" b="1" dirty="0">
                <a:solidFill>
                  <a:schemeClr val="tx2"/>
                </a:solidFill>
                <a:latin typeface="Aharoni" panose="02010803020104030203" pitchFamily="2" charset="-79"/>
                <a:ea typeface="+mj-ea"/>
                <a:cs typeface="Aharoni" panose="02010803020104030203" pitchFamily="2" charset="-79"/>
              </a:rPr>
              <a:t>Marshfield Model:  </a:t>
            </a:r>
            <a:r>
              <a:rPr lang="en-US" sz="3200" b="1" dirty="0" smtClean="0">
                <a:solidFill>
                  <a:schemeClr val="tx2"/>
                </a:solidFill>
                <a:latin typeface="Aharoni" panose="02010803020104030203" pitchFamily="2" charset="-79"/>
                <a:ea typeface="+mj-ea"/>
                <a:cs typeface="Aharoni" panose="02010803020104030203" pitchFamily="2" charset="-79"/>
              </a:rPr>
              <a:t>FGF6 </a:t>
            </a:r>
            <a:r>
              <a:rPr lang="en-US" sz="3200" b="1" dirty="0">
                <a:solidFill>
                  <a:schemeClr val="tx2"/>
                </a:solidFill>
                <a:latin typeface="Aharoni" panose="02010803020104030203" pitchFamily="2" charset="-79"/>
                <a:ea typeface="+mj-ea"/>
                <a:cs typeface="Aharoni" panose="02010803020104030203" pitchFamily="2" charset="-79"/>
              </a:rPr>
              <a:t>decreases ferrous iron uptake in liver cells and induces increased </a:t>
            </a:r>
            <a:r>
              <a:rPr lang="en-US" sz="3200" b="1" dirty="0" err="1">
                <a:solidFill>
                  <a:schemeClr val="tx2"/>
                </a:solidFill>
                <a:latin typeface="Aharoni" panose="02010803020104030203" pitchFamily="2" charset="-79"/>
                <a:ea typeface="+mj-ea"/>
                <a:cs typeface="Aharoni" panose="02010803020104030203" pitchFamily="2" charset="-79"/>
              </a:rPr>
              <a:t>hepcidin</a:t>
            </a:r>
            <a:r>
              <a:rPr lang="en-US" sz="3200" b="1" dirty="0">
                <a:solidFill>
                  <a:schemeClr val="tx2"/>
                </a:solidFill>
                <a:latin typeface="Aharoni" panose="02010803020104030203" pitchFamily="2" charset="-79"/>
                <a:ea typeface="+mj-ea"/>
                <a:cs typeface="Aharoni" panose="02010803020104030203" pitchFamily="2" charset="-79"/>
              </a:rPr>
              <a:t> </a:t>
            </a:r>
            <a:r>
              <a:rPr lang="en-US" sz="3200" b="1" dirty="0" smtClean="0">
                <a:solidFill>
                  <a:schemeClr val="tx2"/>
                </a:solidFill>
                <a:latin typeface="Aharoni" panose="02010803020104030203" pitchFamily="2" charset="-79"/>
                <a:ea typeface="+mj-ea"/>
                <a:cs typeface="Aharoni" panose="02010803020104030203" pitchFamily="2" charset="-79"/>
              </a:rPr>
              <a:t>expression </a:t>
            </a:r>
            <a:endParaRPr lang="en-US" sz="3200" b="1" dirty="0">
              <a:solidFill>
                <a:schemeClr val="tx2"/>
              </a:solidFill>
              <a:latin typeface="Aharoni" panose="02010803020104030203" pitchFamily="2" charset="-79"/>
              <a:ea typeface="+mj-ea"/>
              <a:cs typeface="Aharoni" panose="02010803020104030203" pitchFamily="2" charset="-79"/>
            </a:endParaRPr>
          </a:p>
        </p:txBody>
      </p:sp>
      <p:cxnSp>
        <p:nvCxnSpPr>
          <p:cNvPr id="88" name="Straight Connector 87"/>
          <p:cNvCxnSpPr/>
          <p:nvPr/>
        </p:nvCxnSpPr>
        <p:spPr>
          <a:xfrm>
            <a:off x="1359182" y="1219200"/>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359182" y="1295400"/>
            <a:ext cx="8915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0687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79026339"/>
              </p:ext>
            </p:extLst>
          </p:nvPr>
        </p:nvGraphicFramePr>
        <p:xfrm>
          <a:off x="515581" y="877589"/>
          <a:ext cx="8895546" cy="4464973"/>
        </p:xfrm>
        <a:graphic>
          <a:graphicData uri="http://schemas.openxmlformats.org/drawingml/2006/table">
            <a:tbl>
              <a:tblPr/>
              <a:tblGrid>
                <a:gridCol w="1482591">
                  <a:extLst>
                    <a:ext uri="{9D8B030D-6E8A-4147-A177-3AD203B41FA5}">
                      <a16:colId xmlns:a16="http://schemas.microsoft.com/office/drawing/2014/main" val="4151046783"/>
                    </a:ext>
                  </a:extLst>
                </a:gridCol>
                <a:gridCol w="1482591">
                  <a:extLst>
                    <a:ext uri="{9D8B030D-6E8A-4147-A177-3AD203B41FA5}">
                      <a16:colId xmlns:a16="http://schemas.microsoft.com/office/drawing/2014/main" val="3537223954"/>
                    </a:ext>
                  </a:extLst>
                </a:gridCol>
                <a:gridCol w="1482591">
                  <a:extLst>
                    <a:ext uri="{9D8B030D-6E8A-4147-A177-3AD203B41FA5}">
                      <a16:colId xmlns:a16="http://schemas.microsoft.com/office/drawing/2014/main" val="2211059746"/>
                    </a:ext>
                  </a:extLst>
                </a:gridCol>
                <a:gridCol w="1482591">
                  <a:extLst>
                    <a:ext uri="{9D8B030D-6E8A-4147-A177-3AD203B41FA5}">
                      <a16:colId xmlns:a16="http://schemas.microsoft.com/office/drawing/2014/main" val="1370390130"/>
                    </a:ext>
                  </a:extLst>
                </a:gridCol>
                <a:gridCol w="1482591">
                  <a:extLst>
                    <a:ext uri="{9D8B030D-6E8A-4147-A177-3AD203B41FA5}">
                      <a16:colId xmlns:a16="http://schemas.microsoft.com/office/drawing/2014/main" val="67584207"/>
                    </a:ext>
                  </a:extLst>
                </a:gridCol>
                <a:gridCol w="1482591">
                  <a:extLst>
                    <a:ext uri="{9D8B030D-6E8A-4147-A177-3AD203B41FA5}">
                      <a16:colId xmlns:a16="http://schemas.microsoft.com/office/drawing/2014/main" val="3581930587"/>
                    </a:ext>
                  </a:extLst>
                </a:gridCol>
              </a:tblGrid>
              <a:tr h="344361">
                <a:tc>
                  <a:txBody>
                    <a:bodyPr/>
                    <a:lstStyle/>
                    <a:p>
                      <a:endParaRPr lang="en-US" sz="1600" dirty="0"/>
                    </a:p>
                  </a:txBody>
                  <a:tcPr marL="14881" marR="14881" marT="14881" marB="14881" anchor="ctr">
                    <a:lnL>
                      <a:noFill/>
                    </a:lnL>
                    <a:lnR w="9525" cap="flat" cmpd="sng" algn="ctr">
                      <a:solidFill>
                        <a:srgbClr val="FFFFFF"/>
                      </a:solidFill>
                      <a:prstDash val="solid"/>
                      <a:round/>
                      <a:headEnd type="none" w="med" len="med"/>
                      <a:tailEnd type="none" w="med" len="med"/>
                    </a:lnR>
                    <a:lnT>
                      <a:noFill/>
                    </a:lnT>
                    <a:lnB w="9525" cap="flat" cmpd="sng" algn="ctr">
                      <a:solidFill>
                        <a:srgbClr val="303710"/>
                      </a:solidFill>
                      <a:prstDash val="solid"/>
                      <a:round/>
                      <a:headEnd type="none" w="med" len="med"/>
                      <a:tailEnd type="none" w="med" len="med"/>
                    </a:lnB>
                    <a:solidFill>
                      <a:srgbClr val="AAC1D9"/>
                    </a:solidFill>
                  </a:tcPr>
                </a:tc>
                <a:tc>
                  <a:txBody>
                    <a:bodyPr/>
                    <a:lstStyle/>
                    <a:p>
                      <a:pPr algn="ctr" fontAlgn="ctr"/>
                      <a:r>
                        <a:rPr lang="en-US" sz="1200" b="1" dirty="0">
                          <a:effectLst/>
                          <a:latin typeface="inherit"/>
                        </a:rPr>
                        <a:t>Type 1</a:t>
                      </a:r>
                      <a:endParaRPr lang="en-US" sz="12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682F10"/>
                      </a:solidFill>
                      <a:prstDash val="solid"/>
                      <a:round/>
                      <a:headEnd type="none" w="med" len="med"/>
                      <a:tailEnd type="none" w="med" len="med"/>
                    </a:lnB>
                    <a:solidFill>
                      <a:srgbClr val="AAC1D9"/>
                    </a:solidFill>
                  </a:tcPr>
                </a:tc>
                <a:tc>
                  <a:txBody>
                    <a:bodyPr/>
                    <a:lstStyle/>
                    <a:p>
                      <a:pPr algn="ctr" fontAlgn="ctr"/>
                      <a:r>
                        <a:rPr lang="en-US" sz="1200" b="1" dirty="0">
                          <a:effectLst/>
                          <a:latin typeface="inherit"/>
                        </a:rPr>
                        <a:t>Type 2A</a:t>
                      </a:r>
                      <a:endParaRPr lang="en-US" sz="12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482E10"/>
                      </a:solidFill>
                      <a:prstDash val="solid"/>
                      <a:round/>
                      <a:headEnd type="none" w="med" len="med"/>
                      <a:tailEnd type="none" w="med" len="med"/>
                    </a:lnB>
                    <a:solidFill>
                      <a:srgbClr val="AAC1D9"/>
                    </a:solidFill>
                  </a:tcPr>
                </a:tc>
                <a:tc>
                  <a:txBody>
                    <a:bodyPr/>
                    <a:lstStyle/>
                    <a:p>
                      <a:pPr algn="ctr" fontAlgn="ctr"/>
                      <a:r>
                        <a:rPr lang="en-US" sz="1200" b="1" dirty="0">
                          <a:effectLst/>
                          <a:latin typeface="inherit"/>
                        </a:rPr>
                        <a:t>Type 2B</a:t>
                      </a:r>
                      <a:endParaRPr lang="en-US" sz="12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D84F10"/>
                      </a:solidFill>
                      <a:prstDash val="solid"/>
                      <a:round/>
                      <a:headEnd type="none" w="med" len="med"/>
                      <a:tailEnd type="none" w="med" len="med"/>
                    </a:lnB>
                    <a:solidFill>
                      <a:srgbClr val="AAC1D9"/>
                    </a:solidFill>
                  </a:tcPr>
                </a:tc>
                <a:tc>
                  <a:txBody>
                    <a:bodyPr/>
                    <a:lstStyle/>
                    <a:p>
                      <a:pPr algn="ctr" fontAlgn="ctr"/>
                      <a:r>
                        <a:rPr lang="en-US" sz="1200" b="1" dirty="0">
                          <a:effectLst/>
                          <a:latin typeface="inherit"/>
                        </a:rPr>
                        <a:t>Type 3</a:t>
                      </a:r>
                      <a:endParaRPr lang="en-US" sz="12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782E10"/>
                      </a:solidFill>
                      <a:prstDash val="solid"/>
                      <a:round/>
                      <a:headEnd type="none" w="med" len="med"/>
                      <a:tailEnd type="none" w="med" len="med"/>
                    </a:lnB>
                    <a:solidFill>
                      <a:srgbClr val="AAC1D9"/>
                    </a:solidFill>
                  </a:tcPr>
                </a:tc>
                <a:tc>
                  <a:txBody>
                    <a:bodyPr/>
                    <a:lstStyle/>
                    <a:p>
                      <a:pPr algn="ctr" fontAlgn="ctr"/>
                      <a:r>
                        <a:rPr lang="en-US" sz="1200" b="1" dirty="0">
                          <a:effectLst/>
                          <a:latin typeface="inherit"/>
                        </a:rPr>
                        <a:t>Type 4</a:t>
                      </a:r>
                      <a:endParaRPr lang="en-US" sz="12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tcPr>
                </a:tc>
                <a:extLst>
                  <a:ext uri="{0D108BD9-81ED-4DB2-BD59-A6C34878D82A}">
                    <a16:rowId xmlns:a16="http://schemas.microsoft.com/office/drawing/2014/main" val="1548008953"/>
                  </a:ext>
                </a:extLst>
              </a:tr>
              <a:tr h="742424">
                <a:tc>
                  <a:txBody>
                    <a:bodyPr/>
                    <a:lstStyle/>
                    <a:p>
                      <a:pPr algn="ctr" fontAlgn="ctr"/>
                      <a:r>
                        <a:rPr lang="en-US" sz="1200" b="1">
                          <a:effectLst/>
                          <a:latin typeface="inherit"/>
                        </a:rPr>
                        <a:t>Name</a:t>
                      </a:r>
                      <a:endParaRPr lang="en-US" sz="12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303710"/>
                      </a:solidFill>
                      <a:prstDash val="solid"/>
                      <a:round/>
                      <a:headEnd type="none" w="med" len="med"/>
                      <a:tailEnd type="none" w="med" len="med"/>
                    </a:lnT>
                    <a:lnB w="9525" cap="flat" cmpd="sng" algn="ctr">
                      <a:solidFill>
                        <a:srgbClr val="E84510"/>
                      </a:solidFill>
                      <a:prstDash val="solid"/>
                      <a:round/>
                      <a:headEnd type="none" w="med" len="med"/>
                      <a:tailEnd type="none" w="med" len="med"/>
                    </a:lnB>
                    <a:solidFill>
                      <a:srgbClr val="AAC1D9"/>
                    </a:solidFill>
                  </a:tcPr>
                </a:tc>
                <a:tc>
                  <a:txBody>
                    <a:bodyPr/>
                    <a:lstStyle/>
                    <a:p>
                      <a:pPr algn="ctr" fontAlgn="ctr"/>
                      <a:r>
                        <a:rPr lang="en-US" sz="1200">
                          <a:effectLst/>
                          <a:latin typeface="inherit"/>
                        </a:rPr>
                        <a:t>Classic HHC</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682F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D5E0EC"/>
                    </a:solidFill>
                  </a:tcPr>
                </a:tc>
                <a:tc>
                  <a:txBody>
                    <a:bodyPr/>
                    <a:lstStyle/>
                    <a:p>
                      <a:pPr algn="ctr" fontAlgn="ctr"/>
                      <a:r>
                        <a:rPr lang="en-US" sz="1200">
                          <a:effectLst/>
                          <a:latin typeface="inherit"/>
                        </a:rPr>
                        <a:t>Juvenile HHC</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2E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D5E0EC"/>
                    </a:solidFill>
                  </a:tcPr>
                </a:tc>
                <a:tc>
                  <a:txBody>
                    <a:bodyPr/>
                    <a:lstStyle/>
                    <a:p>
                      <a:pPr algn="ctr" fontAlgn="ctr"/>
                      <a:r>
                        <a:rPr lang="en-US" sz="1200" dirty="0">
                          <a:effectLst/>
                          <a:latin typeface="inherit"/>
                        </a:rPr>
                        <a:t>Juvenile HHC</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84F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D5E0EC"/>
                    </a:solidFill>
                  </a:tcPr>
                </a:tc>
                <a:tc>
                  <a:txBody>
                    <a:bodyPr/>
                    <a:lstStyle/>
                    <a:p>
                      <a:pPr algn="ctr" fontAlgn="ctr"/>
                      <a:r>
                        <a:rPr lang="en-US" sz="1200">
                          <a:effectLst/>
                          <a:latin typeface="inherit"/>
                        </a:rPr>
                        <a:t>TfR2-related HHC</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782E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D5E0EC"/>
                    </a:solidFill>
                  </a:tcPr>
                </a:tc>
                <a:tc>
                  <a:txBody>
                    <a:bodyPr/>
                    <a:lstStyle/>
                    <a:p>
                      <a:pPr algn="ctr" fontAlgn="ctr"/>
                      <a:r>
                        <a:rPr lang="en-US" sz="1200" dirty="0" err="1">
                          <a:effectLst/>
                          <a:latin typeface="inherit"/>
                        </a:rPr>
                        <a:t>Ferroportin</a:t>
                      </a:r>
                      <a:r>
                        <a:rPr lang="en-US" sz="1200" dirty="0">
                          <a:effectLst/>
                          <a:latin typeface="inherit"/>
                        </a:rPr>
                        <a:t>-related iron overload</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B w="9525" cap="flat" cmpd="sng" algn="ctr">
                      <a:solidFill>
                        <a:srgbClr val="086210"/>
                      </a:solidFill>
                      <a:prstDash val="solid"/>
                      <a:round/>
                      <a:headEnd type="none" w="med" len="med"/>
                      <a:tailEnd type="none" w="med" len="med"/>
                    </a:lnB>
                    <a:solidFill>
                      <a:srgbClr val="D5E0EC"/>
                    </a:solidFill>
                  </a:tcPr>
                </a:tc>
                <a:extLst>
                  <a:ext uri="{0D108BD9-81ED-4DB2-BD59-A6C34878D82A}">
                    <a16:rowId xmlns:a16="http://schemas.microsoft.com/office/drawing/2014/main" val="600548359"/>
                  </a:ext>
                </a:extLst>
              </a:tr>
              <a:tr h="264749">
                <a:tc>
                  <a:txBody>
                    <a:bodyPr/>
                    <a:lstStyle/>
                    <a:p>
                      <a:pPr algn="ctr" fontAlgn="ctr"/>
                      <a:r>
                        <a:rPr lang="en-US" sz="1200" b="1">
                          <a:effectLst/>
                          <a:latin typeface="inherit"/>
                        </a:rPr>
                        <a:t>Gene</a:t>
                      </a:r>
                      <a:endParaRPr lang="en-US" sz="12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E845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AAC1D9"/>
                    </a:solidFill>
                  </a:tcPr>
                </a:tc>
                <a:tc>
                  <a:txBody>
                    <a:bodyPr/>
                    <a:lstStyle/>
                    <a:p>
                      <a:pPr algn="ctr" fontAlgn="ctr"/>
                      <a:r>
                        <a:rPr lang="en-US" sz="1200" b="1" dirty="0">
                          <a:solidFill>
                            <a:srgbClr val="FF0000"/>
                          </a:solidFill>
                          <a:effectLst/>
                          <a:latin typeface="inherit"/>
                        </a:rPr>
                        <a:t>HFE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204110"/>
                      </a:solidFill>
                      <a:prstDash val="solid"/>
                      <a:round/>
                      <a:headEnd type="none" w="med" len="med"/>
                      <a:tailEnd type="none" w="med" len="med"/>
                    </a:lnB>
                    <a:solidFill>
                      <a:srgbClr val="DEE6EF"/>
                    </a:solidFill>
                  </a:tcPr>
                </a:tc>
                <a:tc>
                  <a:txBody>
                    <a:bodyPr/>
                    <a:lstStyle/>
                    <a:p>
                      <a:pPr algn="ctr" fontAlgn="ctr"/>
                      <a:r>
                        <a:rPr lang="en-US" sz="1200" b="1" dirty="0">
                          <a:solidFill>
                            <a:srgbClr val="FF0000"/>
                          </a:solidFill>
                          <a:effectLst/>
                          <a:latin typeface="inherit"/>
                        </a:rPr>
                        <a:t>HJV</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906110"/>
                      </a:solidFill>
                      <a:prstDash val="solid"/>
                      <a:round/>
                      <a:headEnd type="none" w="med" len="med"/>
                      <a:tailEnd type="none" w="med" len="med"/>
                    </a:lnB>
                    <a:solidFill>
                      <a:srgbClr val="DEE6EF"/>
                    </a:solidFill>
                  </a:tcPr>
                </a:tc>
                <a:tc>
                  <a:txBody>
                    <a:bodyPr/>
                    <a:lstStyle/>
                    <a:p>
                      <a:pPr algn="ctr" fontAlgn="ctr"/>
                      <a:r>
                        <a:rPr lang="en-US" sz="1200" b="1" dirty="0">
                          <a:solidFill>
                            <a:srgbClr val="FF0000"/>
                          </a:solidFill>
                          <a:effectLst/>
                          <a:latin typeface="inherit"/>
                        </a:rPr>
                        <a:t>HAMP</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204110"/>
                      </a:solidFill>
                      <a:prstDash val="solid"/>
                      <a:round/>
                      <a:headEnd type="none" w="med" len="med"/>
                      <a:tailEnd type="none" w="med" len="med"/>
                    </a:lnB>
                    <a:solidFill>
                      <a:srgbClr val="DEE6EF"/>
                    </a:solidFill>
                  </a:tcPr>
                </a:tc>
                <a:tc>
                  <a:txBody>
                    <a:bodyPr/>
                    <a:lstStyle/>
                    <a:p>
                      <a:pPr algn="ctr" fontAlgn="ctr"/>
                      <a:r>
                        <a:rPr lang="en-US" sz="1200" b="1" dirty="0">
                          <a:solidFill>
                            <a:srgbClr val="FF0000"/>
                          </a:solidFill>
                          <a:effectLst/>
                          <a:latin typeface="inherit"/>
                        </a:rPr>
                        <a:t>TfR2</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906110"/>
                      </a:solidFill>
                      <a:prstDash val="solid"/>
                      <a:round/>
                      <a:headEnd type="none" w="med" len="med"/>
                      <a:tailEnd type="none" w="med" len="med"/>
                    </a:lnB>
                    <a:solidFill>
                      <a:srgbClr val="DEE6EF"/>
                    </a:solidFill>
                  </a:tcPr>
                </a:tc>
                <a:tc>
                  <a:txBody>
                    <a:bodyPr/>
                    <a:lstStyle/>
                    <a:p>
                      <a:pPr algn="ctr" fontAlgn="ctr"/>
                      <a:r>
                        <a:rPr lang="en-US" sz="1200" b="1" dirty="0">
                          <a:solidFill>
                            <a:srgbClr val="FF0000"/>
                          </a:solidFill>
                          <a:effectLst/>
                          <a:latin typeface="inherit"/>
                        </a:rPr>
                        <a:t>SLC40A1</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204110"/>
                      </a:solidFill>
                      <a:prstDash val="solid"/>
                      <a:round/>
                      <a:headEnd type="none" w="med" len="med"/>
                      <a:tailEnd type="none" w="med" len="med"/>
                    </a:lnB>
                    <a:solidFill>
                      <a:srgbClr val="DEE6EF"/>
                    </a:solidFill>
                  </a:tcPr>
                </a:tc>
                <a:extLst>
                  <a:ext uri="{0D108BD9-81ED-4DB2-BD59-A6C34878D82A}">
                    <a16:rowId xmlns:a16="http://schemas.microsoft.com/office/drawing/2014/main" val="3374075842"/>
                  </a:ext>
                </a:extLst>
              </a:tr>
              <a:tr h="621420">
                <a:tc>
                  <a:txBody>
                    <a:bodyPr/>
                    <a:lstStyle/>
                    <a:p>
                      <a:pPr algn="ctr" fontAlgn="ctr"/>
                      <a:r>
                        <a:rPr lang="en-US" sz="1200" b="1">
                          <a:effectLst/>
                          <a:latin typeface="inherit"/>
                        </a:rPr>
                        <a:t>Protein Produced</a:t>
                      </a:r>
                      <a:endParaRPr lang="en-US" sz="12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204110"/>
                      </a:solidFill>
                      <a:prstDash val="solid"/>
                      <a:round/>
                      <a:headEnd type="none" w="med" len="med"/>
                      <a:tailEnd type="none" w="med" len="med"/>
                    </a:lnB>
                    <a:solidFill>
                      <a:srgbClr val="AAC1D9"/>
                    </a:solidFill>
                  </a:tcPr>
                </a:tc>
                <a:tc>
                  <a:txBody>
                    <a:bodyPr/>
                    <a:lstStyle/>
                    <a:p>
                      <a:pPr algn="ctr" fontAlgn="ctr"/>
                      <a:r>
                        <a:rPr lang="en-US" sz="1200">
                          <a:effectLst/>
                          <a:latin typeface="inherit"/>
                        </a:rPr>
                        <a:t>HFE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04110"/>
                      </a:solidFill>
                      <a:prstDash val="solid"/>
                      <a:round/>
                      <a:headEnd type="none" w="med" len="med"/>
                      <a:tailEnd type="none" w="med" len="med"/>
                    </a:lnT>
                    <a:lnB w="9525" cap="flat" cmpd="sng" algn="ctr">
                      <a:solidFill>
                        <a:srgbClr val="604010"/>
                      </a:solidFill>
                      <a:prstDash val="solid"/>
                      <a:round/>
                      <a:headEnd type="none" w="med" len="med"/>
                      <a:tailEnd type="none" w="med" len="med"/>
                    </a:lnB>
                    <a:solidFill>
                      <a:srgbClr val="D5E0EC"/>
                    </a:solidFill>
                  </a:tcPr>
                </a:tc>
                <a:tc>
                  <a:txBody>
                    <a:bodyPr/>
                    <a:lstStyle/>
                    <a:p>
                      <a:pPr algn="ctr" fontAlgn="ctr"/>
                      <a:r>
                        <a:rPr lang="en-US" sz="1200" dirty="0" err="1">
                          <a:effectLst/>
                          <a:latin typeface="inherit"/>
                        </a:rPr>
                        <a:t>Hemojuvelin</a:t>
                      </a:r>
                      <a:endParaRPr lang="en-US" sz="12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06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D5E0EC"/>
                    </a:solidFill>
                  </a:tcPr>
                </a:tc>
                <a:tc>
                  <a:txBody>
                    <a:bodyPr/>
                    <a:lstStyle/>
                    <a:p>
                      <a:pPr algn="ctr" fontAlgn="ctr"/>
                      <a:r>
                        <a:rPr lang="en-US" sz="1200" dirty="0" err="1">
                          <a:effectLst/>
                          <a:latin typeface="inherit"/>
                        </a:rPr>
                        <a:t>Hepcidin</a:t>
                      </a:r>
                      <a:endParaRPr lang="en-US" sz="12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04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D5E0EC"/>
                    </a:solidFill>
                  </a:tcPr>
                </a:tc>
                <a:tc>
                  <a:txBody>
                    <a:bodyPr/>
                    <a:lstStyle/>
                    <a:p>
                      <a:pPr algn="ctr" fontAlgn="ctr"/>
                      <a:r>
                        <a:rPr lang="en-US" sz="1200" dirty="0">
                          <a:effectLst/>
                          <a:latin typeface="inherit"/>
                        </a:rPr>
                        <a:t>Transferrin receptor 2</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06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D5E0EC"/>
                    </a:solidFill>
                  </a:tcPr>
                </a:tc>
                <a:tc>
                  <a:txBody>
                    <a:bodyPr/>
                    <a:lstStyle/>
                    <a:p>
                      <a:pPr algn="ctr" fontAlgn="ctr"/>
                      <a:r>
                        <a:rPr lang="en-US" sz="1200" dirty="0" err="1">
                          <a:effectLst/>
                          <a:latin typeface="inherit"/>
                        </a:rPr>
                        <a:t>Ferroportin</a:t>
                      </a:r>
                      <a:r>
                        <a:rPr lang="en-US" sz="1200" dirty="0">
                          <a:effectLst/>
                          <a:latin typeface="inherit"/>
                        </a:rPr>
                        <a:t> (iron regulatory protein)</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04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D5E0EC"/>
                    </a:solidFill>
                  </a:tcPr>
                </a:tc>
                <a:extLst>
                  <a:ext uri="{0D108BD9-81ED-4DB2-BD59-A6C34878D82A}">
                    <a16:rowId xmlns:a16="http://schemas.microsoft.com/office/drawing/2014/main" val="2586412995"/>
                  </a:ext>
                </a:extLst>
              </a:tr>
              <a:tr h="503586">
                <a:tc>
                  <a:txBody>
                    <a:bodyPr/>
                    <a:lstStyle/>
                    <a:p>
                      <a:pPr algn="ctr" fontAlgn="ctr"/>
                      <a:r>
                        <a:rPr lang="en-US" sz="1200" b="1">
                          <a:effectLst/>
                          <a:latin typeface="inherit"/>
                        </a:rPr>
                        <a:t>Inheritance</a:t>
                      </a:r>
                      <a:endParaRPr lang="en-US" sz="12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204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AAC1D9"/>
                    </a:solidFill>
                  </a:tcPr>
                </a:tc>
                <a:tc>
                  <a:txBody>
                    <a:bodyPr/>
                    <a:lstStyle/>
                    <a:p>
                      <a:pPr algn="ctr" fontAlgn="ctr"/>
                      <a:r>
                        <a:rPr lang="en-US" sz="1200">
                          <a:effectLst/>
                          <a:latin typeface="inherit"/>
                        </a:rPr>
                        <a:t>autosomal recessive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6040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tc>
                  <a:txBody>
                    <a:bodyPr/>
                    <a:lstStyle/>
                    <a:p>
                      <a:pPr algn="ctr" fontAlgn="ctr"/>
                      <a:r>
                        <a:rPr lang="en-US" sz="1200">
                          <a:effectLst/>
                          <a:latin typeface="inherit"/>
                        </a:rPr>
                        <a:t>autosomal recessive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tc>
                  <a:txBody>
                    <a:bodyPr/>
                    <a:lstStyle/>
                    <a:p>
                      <a:pPr algn="ctr" fontAlgn="ctr"/>
                      <a:r>
                        <a:rPr lang="en-US" sz="1200" dirty="0">
                          <a:effectLst/>
                          <a:latin typeface="inherit"/>
                        </a:rPr>
                        <a:t>autosomal recessive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tc>
                  <a:txBody>
                    <a:bodyPr/>
                    <a:lstStyle/>
                    <a:p>
                      <a:pPr algn="ctr" fontAlgn="ctr"/>
                      <a:r>
                        <a:rPr lang="en-US" sz="1200">
                          <a:effectLst/>
                          <a:latin typeface="inherit"/>
                        </a:rPr>
                        <a:t>autosomal recessive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tc>
                  <a:txBody>
                    <a:bodyPr/>
                    <a:lstStyle/>
                    <a:p>
                      <a:pPr algn="ctr" fontAlgn="ctr"/>
                      <a:r>
                        <a:rPr lang="en-US" sz="1200" dirty="0">
                          <a:effectLst/>
                          <a:latin typeface="inherit"/>
                        </a:rPr>
                        <a:t>autosomal dominant</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extLst>
                  <a:ext uri="{0D108BD9-81ED-4DB2-BD59-A6C34878D82A}">
                    <a16:rowId xmlns:a16="http://schemas.microsoft.com/office/drawing/2014/main" val="2350727347"/>
                  </a:ext>
                </a:extLst>
              </a:tr>
              <a:tr h="1458935">
                <a:tc>
                  <a:txBody>
                    <a:bodyPr/>
                    <a:lstStyle/>
                    <a:p>
                      <a:pPr algn="ctr" fontAlgn="ctr"/>
                      <a:r>
                        <a:rPr lang="en-US" sz="1200" b="1">
                          <a:effectLst/>
                          <a:latin typeface="inherit"/>
                        </a:rPr>
                        <a:t>Function</a:t>
                      </a:r>
                      <a:endParaRPr lang="en-US" sz="12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AAC1D9"/>
                    </a:solidFill>
                  </a:tcPr>
                </a:tc>
                <a:tc>
                  <a:txBody>
                    <a:bodyPr/>
                    <a:lstStyle/>
                    <a:p>
                      <a:pPr algn="ctr" fontAlgn="ctr"/>
                      <a:r>
                        <a:rPr lang="en-US" sz="1200">
                          <a:effectLst/>
                          <a:latin typeface="inherit"/>
                        </a:rPr>
                        <a:t>interruption of transferrin-bound iron, possible modulation of hepcidin regulation</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tc>
                  <a:txBody>
                    <a:bodyPr/>
                    <a:lstStyle/>
                    <a:p>
                      <a:pPr algn="ctr" fontAlgn="ctr"/>
                      <a:r>
                        <a:rPr lang="en-US" sz="1200">
                          <a:effectLst/>
                          <a:latin typeface="inherit"/>
                        </a:rPr>
                        <a:t>unknown; possible hepcidin modulation</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tc>
                  <a:txBody>
                    <a:bodyPr/>
                    <a:lstStyle/>
                    <a:p>
                      <a:pPr algn="ctr" fontAlgn="ctr"/>
                      <a:r>
                        <a:rPr lang="en-US" sz="1200">
                          <a:effectLst/>
                          <a:latin typeface="inherit"/>
                        </a:rPr>
                        <a:t>regulation of iron release in intestinal and blood cells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tc>
                  <a:txBody>
                    <a:bodyPr/>
                    <a:lstStyle/>
                    <a:p>
                      <a:pPr algn="ctr" fontAlgn="ctr"/>
                      <a:r>
                        <a:rPr lang="en-US" sz="1200">
                          <a:effectLst/>
                          <a:latin typeface="inherit"/>
                        </a:rPr>
                        <a:t>possible interference of iron uptake by liver cells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tc>
                  <a:txBody>
                    <a:bodyPr/>
                    <a:lstStyle/>
                    <a:p>
                      <a:pPr algn="ctr" fontAlgn="ctr"/>
                      <a:r>
                        <a:rPr lang="en-US" sz="1200" dirty="0">
                          <a:effectLst/>
                          <a:latin typeface="inherit"/>
                        </a:rPr>
                        <a:t>possible interference of iron export from intestinal, liver and placental cells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extLst>
                  <a:ext uri="{0D108BD9-81ED-4DB2-BD59-A6C34878D82A}">
                    <a16:rowId xmlns:a16="http://schemas.microsoft.com/office/drawing/2014/main" val="3006401548"/>
                  </a:ext>
                </a:extLst>
              </a:tr>
              <a:tr h="264749">
                <a:tc>
                  <a:txBody>
                    <a:bodyPr/>
                    <a:lstStyle/>
                    <a:p>
                      <a:pPr algn="ctr" fontAlgn="ctr"/>
                      <a:r>
                        <a:rPr lang="en-US" sz="1200" b="1">
                          <a:effectLst/>
                          <a:latin typeface="inherit"/>
                        </a:rPr>
                        <a:t>Organ Damage</a:t>
                      </a:r>
                      <a:endParaRPr lang="en-US" sz="12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AAC1D9"/>
                    </a:solidFill>
                  </a:tcPr>
                </a:tc>
                <a:tc>
                  <a:txBody>
                    <a:bodyPr/>
                    <a:lstStyle/>
                    <a:p>
                      <a:pPr algn="ctr" fontAlgn="ctr"/>
                      <a:r>
                        <a:rPr lang="en-US" sz="1200">
                          <a:effectLst/>
                          <a:latin typeface="inherit"/>
                        </a:rPr>
                        <a:t>variable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D03910"/>
                      </a:solidFill>
                      <a:prstDash val="solid"/>
                      <a:round/>
                      <a:headEnd type="none" w="med" len="med"/>
                      <a:tailEnd type="none" w="med" len="med"/>
                    </a:lnB>
                    <a:solidFill>
                      <a:srgbClr val="DEE6EF"/>
                    </a:solidFill>
                  </a:tcPr>
                </a:tc>
                <a:tc>
                  <a:txBody>
                    <a:bodyPr/>
                    <a:lstStyle/>
                    <a:p>
                      <a:pPr algn="ctr" fontAlgn="ctr"/>
                      <a:r>
                        <a:rPr lang="en-US" sz="1200">
                          <a:effectLst/>
                          <a:latin typeface="inherit"/>
                        </a:rPr>
                        <a:t>high</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D03910"/>
                      </a:solidFill>
                      <a:prstDash val="solid"/>
                      <a:round/>
                      <a:headEnd type="none" w="med" len="med"/>
                      <a:tailEnd type="none" w="med" len="med"/>
                    </a:lnB>
                    <a:solidFill>
                      <a:srgbClr val="DEE6EF"/>
                    </a:solidFill>
                  </a:tcPr>
                </a:tc>
                <a:tc>
                  <a:txBody>
                    <a:bodyPr/>
                    <a:lstStyle/>
                    <a:p>
                      <a:pPr algn="ctr" fontAlgn="ctr"/>
                      <a:r>
                        <a:rPr lang="en-US" sz="1200">
                          <a:effectLst/>
                          <a:latin typeface="inherit"/>
                        </a:rPr>
                        <a:t>high</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984A10"/>
                      </a:solidFill>
                      <a:prstDash val="solid"/>
                      <a:round/>
                      <a:headEnd type="none" w="med" len="med"/>
                      <a:tailEnd type="none" w="med" len="med"/>
                    </a:lnB>
                    <a:solidFill>
                      <a:srgbClr val="DEE6EF"/>
                    </a:solidFill>
                  </a:tcPr>
                </a:tc>
                <a:tc>
                  <a:txBody>
                    <a:bodyPr/>
                    <a:lstStyle/>
                    <a:p>
                      <a:pPr algn="ctr" fontAlgn="ctr"/>
                      <a:r>
                        <a:rPr lang="en-US" sz="1200" dirty="0">
                          <a:effectLst/>
                          <a:latin typeface="inherit"/>
                        </a:rPr>
                        <a:t>variable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D03910"/>
                      </a:solidFill>
                      <a:prstDash val="solid"/>
                      <a:round/>
                      <a:headEnd type="none" w="med" len="med"/>
                      <a:tailEnd type="none" w="med" len="med"/>
                    </a:lnB>
                    <a:solidFill>
                      <a:srgbClr val="DEE6EF"/>
                    </a:solidFill>
                  </a:tcPr>
                </a:tc>
                <a:tc>
                  <a:txBody>
                    <a:bodyPr/>
                    <a:lstStyle/>
                    <a:p>
                      <a:pPr algn="ctr" fontAlgn="ctr"/>
                      <a:r>
                        <a:rPr lang="en-US" sz="1200">
                          <a:effectLst/>
                          <a:latin typeface="inherit"/>
                        </a:rPr>
                        <a:t>low</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D03910"/>
                      </a:solidFill>
                      <a:prstDash val="solid"/>
                      <a:round/>
                      <a:headEnd type="none" w="med" len="med"/>
                      <a:tailEnd type="none" w="med" len="med"/>
                    </a:lnB>
                    <a:solidFill>
                      <a:srgbClr val="DEE6EF"/>
                    </a:solidFill>
                  </a:tcPr>
                </a:tc>
                <a:extLst>
                  <a:ext uri="{0D108BD9-81ED-4DB2-BD59-A6C34878D82A}">
                    <a16:rowId xmlns:a16="http://schemas.microsoft.com/office/drawing/2014/main" val="1485014617"/>
                  </a:ext>
                </a:extLst>
              </a:tr>
              <a:tr h="264749">
                <a:tc>
                  <a:txBody>
                    <a:bodyPr/>
                    <a:lstStyle/>
                    <a:p>
                      <a:pPr algn="ctr" fontAlgn="ctr"/>
                      <a:r>
                        <a:rPr lang="en-US" sz="1200" b="1">
                          <a:effectLst/>
                          <a:latin typeface="inherit"/>
                        </a:rPr>
                        <a:t>Age of Onset</a:t>
                      </a:r>
                      <a:endParaRPr lang="en-US" sz="12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903A10"/>
                      </a:solidFill>
                      <a:prstDash val="solid"/>
                      <a:round/>
                      <a:headEnd type="none" w="med" len="med"/>
                      <a:tailEnd type="none" w="med" len="med"/>
                    </a:lnB>
                    <a:solidFill>
                      <a:srgbClr val="AAC1D9"/>
                    </a:solidFill>
                  </a:tcPr>
                </a:tc>
                <a:tc>
                  <a:txBody>
                    <a:bodyPr/>
                    <a:lstStyle/>
                    <a:p>
                      <a:pPr algn="ctr" fontAlgn="ctr"/>
                      <a:r>
                        <a:rPr lang="en-US" sz="1200">
                          <a:effectLst/>
                          <a:latin typeface="inherit"/>
                        </a:rPr>
                        <a:t>40s or 50s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039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tc>
                  <a:txBody>
                    <a:bodyPr/>
                    <a:lstStyle/>
                    <a:p>
                      <a:pPr algn="ctr" fontAlgn="ctr"/>
                      <a:r>
                        <a:rPr lang="en-US" sz="1200">
                          <a:effectLst/>
                          <a:latin typeface="inherit"/>
                        </a:rPr>
                        <a:t>20s or 30s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039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tc>
                  <a:txBody>
                    <a:bodyPr/>
                    <a:lstStyle/>
                    <a:p>
                      <a:pPr algn="ctr" fontAlgn="ctr"/>
                      <a:r>
                        <a:rPr lang="en-US" sz="1200" dirty="0">
                          <a:effectLst/>
                          <a:latin typeface="inherit"/>
                        </a:rPr>
                        <a:t>20s or 30s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84A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tc>
                  <a:txBody>
                    <a:bodyPr/>
                    <a:lstStyle/>
                    <a:p>
                      <a:pPr algn="ctr" fontAlgn="ctr"/>
                      <a:r>
                        <a:rPr lang="en-US" sz="1200" dirty="0">
                          <a:effectLst/>
                          <a:latin typeface="inherit"/>
                        </a:rPr>
                        <a:t>40s or 50s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039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tc>
                  <a:txBody>
                    <a:bodyPr/>
                    <a:lstStyle/>
                    <a:p>
                      <a:pPr algn="ctr" fontAlgn="ctr"/>
                      <a:r>
                        <a:rPr lang="en-US" sz="1200" dirty="0">
                          <a:effectLst/>
                          <a:latin typeface="inherit"/>
                        </a:rPr>
                        <a:t>40s or 50s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039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extLst>
                  <a:ext uri="{0D108BD9-81ED-4DB2-BD59-A6C34878D82A}">
                    <a16:rowId xmlns:a16="http://schemas.microsoft.com/office/drawing/2014/main" val="2859642622"/>
                  </a:ext>
                </a:extLst>
              </a:tr>
            </a:tbl>
          </a:graphicData>
        </a:graphic>
      </p:graphicFrame>
      <p:sp>
        <p:nvSpPr>
          <p:cNvPr id="3" name="Rectangle 2"/>
          <p:cNvSpPr/>
          <p:nvPr/>
        </p:nvSpPr>
        <p:spPr>
          <a:xfrm>
            <a:off x="117114" y="134462"/>
            <a:ext cx="6380273" cy="584775"/>
          </a:xfrm>
          <a:prstGeom prst="rect">
            <a:avLst/>
          </a:prstGeom>
        </p:spPr>
        <p:txBody>
          <a:bodyPr wrap="none">
            <a:spAutoFit/>
          </a:bodyPr>
          <a:lstStyle/>
          <a:p>
            <a:r>
              <a:rPr lang="en-US" sz="3200" b="1" dirty="0" smtClean="0">
                <a:solidFill>
                  <a:schemeClr val="tx2"/>
                </a:solidFill>
                <a:latin typeface="Adobe Gothic Std B" panose="020B0800000000000000" pitchFamily="34" charset="-128"/>
                <a:ea typeface="Adobe Gothic Std B" panose="020B0800000000000000" pitchFamily="34" charset="-128"/>
                <a:cs typeface="+mj-cs"/>
              </a:rPr>
              <a:t>Research contribution to clinical</a:t>
            </a:r>
            <a:endParaRPr lang="en-US" sz="3200" b="1" dirty="0">
              <a:solidFill>
                <a:schemeClr val="tx2"/>
              </a:solidFill>
              <a:latin typeface="Adobe Gothic Std B" panose="020B0800000000000000" pitchFamily="34" charset="-128"/>
              <a:ea typeface="Adobe Gothic Std B" panose="020B0800000000000000" pitchFamily="34" charset="-128"/>
              <a:cs typeface="+mj-cs"/>
            </a:endParaRPr>
          </a:p>
        </p:txBody>
      </p:sp>
      <p:graphicFrame>
        <p:nvGraphicFramePr>
          <p:cNvPr id="4" name="Table 3"/>
          <p:cNvGraphicFramePr>
            <a:graphicFrameLocks noGrp="1"/>
          </p:cNvGraphicFramePr>
          <p:nvPr>
            <p:extLst>
              <p:ext uri="{D42A27DB-BD31-4B8C-83A1-F6EECF244321}">
                <p14:modId xmlns:p14="http://schemas.microsoft.com/office/powerpoint/2010/main" val="2291339452"/>
              </p:ext>
            </p:extLst>
          </p:nvPr>
        </p:nvGraphicFramePr>
        <p:xfrm>
          <a:off x="9665899" y="863075"/>
          <a:ext cx="1567546" cy="5151246"/>
        </p:xfrm>
        <a:graphic>
          <a:graphicData uri="http://schemas.openxmlformats.org/drawingml/2006/table">
            <a:tbl>
              <a:tblPr/>
              <a:tblGrid>
                <a:gridCol w="1567546">
                  <a:extLst>
                    <a:ext uri="{9D8B030D-6E8A-4147-A177-3AD203B41FA5}">
                      <a16:colId xmlns:a16="http://schemas.microsoft.com/office/drawing/2014/main" val="231480654"/>
                    </a:ext>
                  </a:extLst>
                </a:gridCol>
              </a:tblGrid>
              <a:tr h="400355">
                <a:tc>
                  <a:txBody>
                    <a:bodyPr/>
                    <a:lstStyle/>
                    <a:p>
                      <a:pPr algn="ctr" fontAlgn="ctr"/>
                      <a:r>
                        <a:rPr lang="en-US" sz="1600" b="1" dirty="0">
                          <a:solidFill>
                            <a:srgbClr val="002060"/>
                          </a:solidFill>
                          <a:effectLst/>
                          <a:latin typeface="inherit"/>
                        </a:rPr>
                        <a:t>Type </a:t>
                      </a:r>
                      <a:r>
                        <a:rPr lang="en-US" sz="1600" b="1" dirty="0" smtClean="0">
                          <a:solidFill>
                            <a:srgbClr val="002060"/>
                          </a:solidFill>
                          <a:effectLst/>
                          <a:latin typeface="inherit"/>
                        </a:rPr>
                        <a:t>5</a:t>
                      </a:r>
                      <a:endParaRPr lang="en-US" sz="1600" b="1" dirty="0">
                        <a:solidFill>
                          <a:srgbClr val="002060"/>
                        </a:solidFill>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tcPr>
                </a:tc>
                <a:extLst>
                  <a:ext uri="{0D108BD9-81ED-4DB2-BD59-A6C34878D82A}">
                    <a16:rowId xmlns:a16="http://schemas.microsoft.com/office/drawing/2014/main" val="3370604118"/>
                  </a:ext>
                </a:extLst>
              </a:tr>
              <a:tr h="863143">
                <a:tc>
                  <a:txBody>
                    <a:bodyPr/>
                    <a:lstStyle/>
                    <a:p>
                      <a:pPr algn="ctr" fontAlgn="ctr"/>
                      <a:r>
                        <a:rPr lang="en-US" sz="1600" b="1" dirty="0" smtClean="0">
                          <a:solidFill>
                            <a:srgbClr val="002060"/>
                          </a:solidFill>
                          <a:effectLst/>
                          <a:latin typeface="inherit"/>
                        </a:rPr>
                        <a:t>FGF6-related </a:t>
                      </a:r>
                      <a:r>
                        <a:rPr lang="en-US" sz="1600" b="1" dirty="0">
                          <a:solidFill>
                            <a:srgbClr val="002060"/>
                          </a:solidFill>
                          <a:effectLst/>
                          <a:latin typeface="inherit"/>
                        </a:rPr>
                        <a:t>iron overload</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B w="9525" cap="flat" cmpd="sng" algn="ctr">
                      <a:solidFill>
                        <a:srgbClr val="086210"/>
                      </a:solidFill>
                      <a:prstDash val="solid"/>
                      <a:round/>
                      <a:headEnd type="none" w="med" len="med"/>
                      <a:tailEnd type="none" w="med" len="med"/>
                    </a:lnB>
                    <a:solidFill>
                      <a:srgbClr val="D5E0EC"/>
                    </a:solidFill>
                  </a:tcPr>
                </a:tc>
                <a:extLst>
                  <a:ext uri="{0D108BD9-81ED-4DB2-BD59-A6C34878D82A}">
                    <a16:rowId xmlns:a16="http://schemas.microsoft.com/office/drawing/2014/main" val="2222981810"/>
                  </a:ext>
                </a:extLst>
              </a:tr>
              <a:tr h="307798">
                <a:tc>
                  <a:txBody>
                    <a:bodyPr/>
                    <a:lstStyle/>
                    <a:p>
                      <a:pPr algn="ctr" fontAlgn="ctr"/>
                      <a:r>
                        <a:rPr lang="en-US" sz="1600" b="1" dirty="0" smtClean="0">
                          <a:solidFill>
                            <a:srgbClr val="002060"/>
                          </a:solidFill>
                          <a:effectLst/>
                          <a:latin typeface="inherit"/>
                        </a:rPr>
                        <a:t>FGF6</a:t>
                      </a:r>
                      <a:endParaRPr lang="en-US" sz="1600" b="1" dirty="0">
                        <a:solidFill>
                          <a:srgbClr val="002060"/>
                        </a:solidFill>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204110"/>
                      </a:solidFill>
                      <a:prstDash val="solid"/>
                      <a:round/>
                      <a:headEnd type="none" w="med" len="med"/>
                      <a:tailEnd type="none" w="med" len="med"/>
                    </a:lnB>
                    <a:solidFill>
                      <a:srgbClr val="DEE6EF"/>
                    </a:solidFill>
                  </a:tcPr>
                </a:tc>
                <a:extLst>
                  <a:ext uri="{0D108BD9-81ED-4DB2-BD59-A6C34878D82A}">
                    <a16:rowId xmlns:a16="http://schemas.microsoft.com/office/drawing/2014/main" val="2152183008"/>
                  </a:ext>
                </a:extLst>
              </a:tr>
              <a:tr h="682726">
                <a:tc>
                  <a:txBody>
                    <a:bodyPr/>
                    <a:lstStyle/>
                    <a:p>
                      <a:pPr algn="ctr" fontAlgn="ctr"/>
                      <a:r>
                        <a:rPr lang="en-US" sz="1600" b="1" dirty="0" err="1" smtClean="0">
                          <a:solidFill>
                            <a:srgbClr val="002060"/>
                          </a:solidFill>
                          <a:effectLst/>
                          <a:latin typeface="inherit"/>
                        </a:rPr>
                        <a:t>Hepcidin</a:t>
                      </a:r>
                      <a:r>
                        <a:rPr lang="en-US" sz="1600" b="1" dirty="0" smtClean="0">
                          <a:solidFill>
                            <a:srgbClr val="002060"/>
                          </a:solidFill>
                          <a:effectLst/>
                          <a:latin typeface="inherit"/>
                        </a:rPr>
                        <a:t> and FGF6</a:t>
                      </a:r>
                      <a:endParaRPr lang="en-US" sz="1600" b="1" dirty="0">
                        <a:solidFill>
                          <a:srgbClr val="002060"/>
                        </a:solidFill>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04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D5E0EC"/>
                    </a:solidFill>
                  </a:tcPr>
                </a:tc>
                <a:extLst>
                  <a:ext uri="{0D108BD9-81ED-4DB2-BD59-A6C34878D82A}">
                    <a16:rowId xmlns:a16="http://schemas.microsoft.com/office/drawing/2014/main" val="1609369782"/>
                  </a:ext>
                </a:extLst>
              </a:tr>
              <a:tr h="585470">
                <a:tc>
                  <a:txBody>
                    <a:bodyPr/>
                    <a:lstStyle/>
                    <a:p>
                      <a:pPr algn="ctr" fontAlgn="ctr"/>
                      <a:r>
                        <a:rPr lang="en-US" sz="1600" b="1" dirty="0" smtClean="0">
                          <a:solidFill>
                            <a:srgbClr val="002060"/>
                          </a:solidFill>
                          <a:effectLst/>
                          <a:latin typeface="inherit"/>
                        </a:rPr>
                        <a:t>CH recessive</a:t>
                      </a:r>
                      <a:endParaRPr lang="en-US" sz="1600" b="1" dirty="0">
                        <a:solidFill>
                          <a:srgbClr val="002060"/>
                        </a:solidFill>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extLst>
                  <a:ext uri="{0D108BD9-81ED-4DB2-BD59-A6C34878D82A}">
                    <a16:rowId xmlns:a16="http://schemas.microsoft.com/office/drawing/2014/main" val="4191683689"/>
                  </a:ext>
                </a:extLst>
              </a:tr>
              <a:tr h="1696158">
                <a:tc>
                  <a:txBody>
                    <a:bodyPr/>
                    <a:lstStyle/>
                    <a:p>
                      <a:pPr algn="ctr" fontAlgn="ctr"/>
                      <a:r>
                        <a:rPr lang="en-US" sz="1600" b="1" dirty="0" smtClean="0">
                          <a:solidFill>
                            <a:srgbClr val="002060"/>
                          </a:solidFill>
                          <a:effectLst/>
                          <a:latin typeface="inherit"/>
                        </a:rPr>
                        <a:t>?</a:t>
                      </a:r>
                      <a:endParaRPr lang="en-US" sz="1600" b="1" dirty="0">
                        <a:solidFill>
                          <a:srgbClr val="002060"/>
                        </a:solidFill>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extLst>
                  <a:ext uri="{0D108BD9-81ED-4DB2-BD59-A6C34878D82A}">
                    <a16:rowId xmlns:a16="http://schemas.microsoft.com/office/drawing/2014/main" val="1965101341"/>
                  </a:ext>
                </a:extLst>
              </a:tr>
              <a:tr h="307798">
                <a:tc>
                  <a:txBody>
                    <a:bodyPr/>
                    <a:lstStyle/>
                    <a:p>
                      <a:pPr algn="ctr" fontAlgn="ctr"/>
                      <a:r>
                        <a:rPr lang="en-US" sz="1600" b="1" dirty="0" smtClean="0">
                          <a:solidFill>
                            <a:srgbClr val="002060"/>
                          </a:solidFill>
                          <a:effectLst/>
                          <a:latin typeface="inherit"/>
                        </a:rPr>
                        <a:t>?</a:t>
                      </a:r>
                      <a:endParaRPr lang="en-US" sz="1600" b="1" dirty="0">
                        <a:solidFill>
                          <a:srgbClr val="002060"/>
                        </a:solidFill>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D03910"/>
                      </a:solidFill>
                      <a:prstDash val="solid"/>
                      <a:round/>
                      <a:headEnd type="none" w="med" len="med"/>
                      <a:tailEnd type="none" w="med" len="med"/>
                    </a:lnB>
                    <a:solidFill>
                      <a:srgbClr val="DEE6EF"/>
                    </a:solidFill>
                  </a:tcPr>
                </a:tc>
                <a:extLst>
                  <a:ext uri="{0D108BD9-81ED-4DB2-BD59-A6C34878D82A}">
                    <a16:rowId xmlns:a16="http://schemas.microsoft.com/office/drawing/2014/main" val="1408126795"/>
                  </a:ext>
                </a:extLst>
              </a:tr>
              <a:tr h="307798">
                <a:tc>
                  <a:txBody>
                    <a:bodyPr/>
                    <a:lstStyle/>
                    <a:p>
                      <a:pPr algn="ctr" fontAlgn="ctr"/>
                      <a:r>
                        <a:rPr lang="en-US" sz="1600" b="1" dirty="0" smtClean="0">
                          <a:solidFill>
                            <a:srgbClr val="002060"/>
                          </a:solidFill>
                          <a:effectLst/>
                          <a:latin typeface="inherit"/>
                        </a:rPr>
                        <a:t>?</a:t>
                      </a:r>
                      <a:endParaRPr lang="en-US" sz="1600" b="1" dirty="0">
                        <a:solidFill>
                          <a:srgbClr val="002060"/>
                        </a:solidFill>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039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extLst>
                  <a:ext uri="{0D108BD9-81ED-4DB2-BD59-A6C34878D82A}">
                    <a16:rowId xmlns:a16="http://schemas.microsoft.com/office/drawing/2014/main" val="3895655773"/>
                  </a:ext>
                </a:extLst>
              </a:tr>
            </a:tbl>
          </a:graphicData>
        </a:graphic>
      </p:graphicFrame>
      <p:sp>
        <p:nvSpPr>
          <p:cNvPr id="5" name="Rectangle 4"/>
          <p:cNvSpPr/>
          <p:nvPr/>
        </p:nvSpPr>
        <p:spPr>
          <a:xfrm>
            <a:off x="515581" y="5634524"/>
            <a:ext cx="6726521" cy="923330"/>
          </a:xfrm>
          <a:prstGeom prst="rect">
            <a:avLst/>
          </a:prstGeom>
        </p:spPr>
        <p:txBody>
          <a:bodyPr wrap="none">
            <a:spAutoFit/>
          </a:bodyPr>
          <a:lstStyle/>
          <a:p>
            <a:r>
              <a:rPr lang="en-US" b="1" dirty="0" smtClean="0">
                <a:solidFill>
                  <a:schemeClr val="tx2"/>
                </a:solidFill>
                <a:latin typeface="Adobe Gothic Std B" panose="020B0800000000000000" pitchFamily="34" charset="-128"/>
                <a:ea typeface="Adobe Gothic Std B" panose="020B0800000000000000" pitchFamily="34" charset="-128"/>
                <a:cs typeface="+mj-cs"/>
              </a:rPr>
              <a:t>1. Identified a new </a:t>
            </a:r>
            <a:r>
              <a:rPr lang="en-US" b="1" dirty="0" err="1" smtClean="0">
                <a:solidFill>
                  <a:schemeClr val="tx2"/>
                </a:solidFill>
                <a:latin typeface="Adobe Gothic Std B" panose="020B0800000000000000" pitchFamily="34" charset="-128"/>
                <a:ea typeface="Adobe Gothic Std B" panose="020B0800000000000000" pitchFamily="34" charset="-128"/>
                <a:cs typeface="+mj-cs"/>
              </a:rPr>
              <a:t>substype</a:t>
            </a:r>
            <a:r>
              <a:rPr lang="en-US" b="1" dirty="0" smtClean="0">
                <a:solidFill>
                  <a:schemeClr val="tx2"/>
                </a:solidFill>
                <a:latin typeface="Adobe Gothic Std B" panose="020B0800000000000000" pitchFamily="34" charset="-128"/>
                <a:ea typeface="Adobe Gothic Std B" panose="020B0800000000000000" pitchFamily="34" charset="-128"/>
                <a:cs typeface="+mj-cs"/>
              </a:rPr>
              <a:t> of </a:t>
            </a:r>
            <a:r>
              <a:rPr lang="en-US" b="1" dirty="0">
                <a:solidFill>
                  <a:schemeClr val="tx2"/>
                </a:solidFill>
                <a:latin typeface="Adobe Gothic Std B" panose="020B0800000000000000" pitchFamily="34" charset="-128"/>
                <a:ea typeface="Adobe Gothic Std B" panose="020B0800000000000000" pitchFamily="34" charset="-128"/>
              </a:rPr>
              <a:t>hemochromatosis</a:t>
            </a:r>
            <a:endParaRPr lang="en-US"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b="1" dirty="0" smtClean="0">
                <a:solidFill>
                  <a:schemeClr val="tx2"/>
                </a:solidFill>
                <a:latin typeface="Adobe Gothic Std B" panose="020B0800000000000000" pitchFamily="34" charset="-128"/>
                <a:ea typeface="Adobe Gothic Std B" panose="020B0800000000000000" pitchFamily="34" charset="-128"/>
                <a:cs typeface="+mj-cs"/>
              </a:rPr>
              <a:t>2. More understanding to hemochromatosis</a:t>
            </a:r>
          </a:p>
          <a:p>
            <a:r>
              <a:rPr lang="en-US" b="1" dirty="0" smtClean="0">
                <a:solidFill>
                  <a:schemeClr val="tx2"/>
                </a:solidFill>
                <a:latin typeface="Adobe Gothic Std B" panose="020B0800000000000000" pitchFamily="34" charset="-128"/>
                <a:ea typeface="Adobe Gothic Std B" panose="020B0800000000000000" pitchFamily="34" charset="-128"/>
                <a:cs typeface="+mj-cs"/>
              </a:rPr>
              <a:t>3, </a:t>
            </a:r>
            <a:r>
              <a:rPr lang="en-US" b="1" dirty="0" err="1" smtClean="0">
                <a:solidFill>
                  <a:schemeClr val="tx2"/>
                </a:solidFill>
                <a:latin typeface="Adobe Gothic Std B" panose="020B0800000000000000" pitchFamily="34" charset="-128"/>
                <a:ea typeface="Adobe Gothic Std B" panose="020B0800000000000000" pitchFamily="34" charset="-128"/>
                <a:cs typeface="+mj-cs"/>
              </a:rPr>
              <a:t>potiential</a:t>
            </a:r>
            <a:r>
              <a:rPr lang="en-US" b="1" dirty="0" smtClean="0">
                <a:solidFill>
                  <a:schemeClr val="tx2"/>
                </a:solidFill>
                <a:latin typeface="Adobe Gothic Std B" panose="020B0800000000000000" pitchFamily="34" charset="-128"/>
                <a:ea typeface="Adobe Gothic Std B" panose="020B0800000000000000" pitchFamily="34" charset="-128"/>
                <a:cs typeface="+mj-cs"/>
              </a:rPr>
              <a:t> drug targets for the therapy of </a:t>
            </a:r>
            <a:r>
              <a:rPr lang="en-US" b="1" dirty="0">
                <a:solidFill>
                  <a:schemeClr val="tx2"/>
                </a:solidFill>
                <a:latin typeface="Adobe Gothic Std B" panose="020B0800000000000000" pitchFamily="34" charset="-128"/>
                <a:ea typeface="Adobe Gothic Std B" panose="020B0800000000000000" pitchFamily="34" charset="-128"/>
              </a:rPr>
              <a:t>hemochromatosis</a:t>
            </a:r>
            <a:endParaRPr lang="en-US" b="1" dirty="0">
              <a:solidFill>
                <a:schemeClr val="tx2"/>
              </a:solidFill>
              <a:latin typeface="Adobe Gothic Std B" panose="020B0800000000000000" pitchFamily="34" charset="-128"/>
              <a:ea typeface="Adobe Gothic Std B" panose="020B0800000000000000" pitchFamily="34" charset="-128"/>
              <a:cs typeface="+mj-cs"/>
            </a:endParaRPr>
          </a:p>
        </p:txBody>
      </p:sp>
    </p:spTree>
    <p:extLst>
      <p:ext uri="{BB962C8B-B14F-4D97-AF65-F5344CB8AC3E}">
        <p14:creationId xmlns:p14="http://schemas.microsoft.com/office/powerpoint/2010/main" val="3203069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3927" y="405793"/>
            <a:ext cx="11120730" cy="461665"/>
          </a:xfrm>
          <a:prstGeom prst="rect">
            <a:avLst/>
          </a:prstGeom>
        </p:spPr>
        <p:txBody>
          <a:bodyPr wrap="square">
            <a:spAutoFit/>
          </a:bodyPr>
          <a:lstStyle/>
          <a:p>
            <a:r>
              <a:rPr lang="en-US" sz="2400" b="1" dirty="0">
                <a:latin typeface="Arial" panose="020B0604020202020204" pitchFamily="34" charset="0"/>
              </a:rPr>
              <a:t> </a:t>
            </a:r>
            <a:r>
              <a:rPr lang="en-US" altLang="zh-CN" sz="2400" b="1" dirty="0" smtClean="0">
                <a:latin typeface="Arial" panose="020B0604020202020204" pitchFamily="34" charset="0"/>
              </a:rPr>
              <a:t>A</a:t>
            </a:r>
            <a:r>
              <a:rPr lang="en-US" sz="2400" b="1" dirty="0" smtClean="0">
                <a:latin typeface="Arial" panose="020B0604020202020204" pitchFamily="34" charset="0"/>
              </a:rPr>
              <a:t>berrant </a:t>
            </a:r>
            <a:r>
              <a:rPr lang="en-US" altLang="zh-CN" sz="2400" b="1" dirty="0" smtClean="0">
                <a:latin typeface="Arial" panose="020B0604020202020204" pitchFamily="34" charset="0"/>
              </a:rPr>
              <a:t>iron related gene </a:t>
            </a:r>
            <a:r>
              <a:rPr lang="en-US" sz="2400" b="1" dirty="0" smtClean="0">
                <a:latin typeface="Arial" panose="020B0604020202020204" pitchFamily="34" charset="0"/>
              </a:rPr>
              <a:t>expression </a:t>
            </a:r>
            <a:r>
              <a:rPr lang="en-US" altLang="zh-CN" sz="2400" b="1" dirty="0" smtClean="0">
                <a:latin typeface="Arial" panose="020B0604020202020204" pitchFamily="34" charset="0"/>
              </a:rPr>
              <a:t>in</a:t>
            </a:r>
            <a:r>
              <a:rPr lang="en-US" sz="2400" b="1" dirty="0" smtClean="0">
                <a:latin typeface="Arial" panose="020B0604020202020204" pitchFamily="34" charset="0"/>
              </a:rPr>
              <a:t> </a:t>
            </a:r>
            <a:r>
              <a:rPr lang="en-US" altLang="zh-CN" sz="2400" b="1" dirty="0" smtClean="0">
                <a:latin typeface="Arial" panose="020B0604020202020204" pitchFamily="34" charset="0"/>
              </a:rPr>
              <a:t>skin tissue of </a:t>
            </a:r>
            <a:r>
              <a:rPr lang="en-US" sz="2400" b="1" dirty="0" smtClean="0">
                <a:latin typeface="Arial" panose="020B0604020202020204" pitchFamily="34" charset="0"/>
              </a:rPr>
              <a:t>systemic sclerosis</a:t>
            </a:r>
            <a:endParaRPr lang="en-US" sz="2400" b="1" dirty="0">
              <a:latin typeface="Arial" panose="020B0604020202020204" pitchFamily="34" charset="0"/>
            </a:endParaRPr>
          </a:p>
        </p:txBody>
      </p:sp>
      <p:cxnSp>
        <p:nvCxnSpPr>
          <p:cNvPr id="4" name="Straight Connector 3"/>
          <p:cNvCxnSpPr/>
          <p:nvPr/>
        </p:nvCxnSpPr>
        <p:spPr>
          <a:xfrm>
            <a:off x="1244882" y="909396"/>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4882" y="985596"/>
            <a:ext cx="8915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99" y="2432153"/>
            <a:ext cx="5724860" cy="4181004"/>
          </a:xfrm>
          <a:prstGeom prst="rect">
            <a:avLst/>
          </a:prstGeom>
        </p:spPr>
      </p:pic>
      <p:sp>
        <p:nvSpPr>
          <p:cNvPr id="2" name="文本框 1"/>
          <p:cNvSpPr txBox="1"/>
          <p:nvPr/>
        </p:nvSpPr>
        <p:spPr>
          <a:xfrm>
            <a:off x="1244882" y="1390684"/>
            <a:ext cx="9720775" cy="923330"/>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Iron related gene </a:t>
            </a:r>
            <a:r>
              <a:rPr lang="en-US" altLang="zh-CN" b="1" dirty="0">
                <a:latin typeface="Times New Roman" panose="02020603050405020304" pitchFamily="18" charset="0"/>
                <a:cs typeface="Times New Roman" panose="02020603050405020304" pitchFamily="18" charset="0"/>
              </a:rPr>
              <a:t>expression in </a:t>
            </a:r>
            <a:r>
              <a:rPr lang="en-US" altLang="zh-CN" b="1" dirty="0" err="1">
                <a:latin typeface="Times New Roman" panose="02020603050405020304" pitchFamily="18" charset="0"/>
                <a:cs typeface="Times New Roman" panose="02020603050405020304" pitchFamily="18" charset="0"/>
              </a:rPr>
              <a:t>SSc</a:t>
            </a:r>
            <a:r>
              <a:rPr lang="en-US" altLang="zh-CN" b="1" dirty="0">
                <a:latin typeface="Times New Roman" panose="02020603050405020304" pitchFamily="18" charset="0"/>
                <a:cs typeface="Times New Roman" panose="02020603050405020304" pitchFamily="18" charset="0"/>
              </a:rPr>
              <a:t> skin samples: 153 </a:t>
            </a:r>
            <a:r>
              <a:rPr lang="en-US" altLang="zh-CN" b="1" dirty="0" err="1">
                <a:latin typeface="Times New Roman" panose="02020603050405020304" pitchFamily="18" charset="0"/>
                <a:cs typeface="Times New Roman" panose="02020603050405020304" pitchFamily="18" charset="0"/>
              </a:rPr>
              <a:t>SSc</a:t>
            </a:r>
            <a:r>
              <a:rPr lang="en-US" altLang="zh-CN" b="1" dirty="0">
                <a:latin typeface="Times New Roman" panose="02020603050405020304" pitchFamily="18" charset="0"/>
                <a:cs typeface="Times New Roman" panose="02020603050405020304" pitchFamily="18" charset="0"/>
              </a:rPr>
              <a:t> skin and 27 normal skin. </a:t>
            </a: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HMAP is significantly lower in </a:t>
            </a:r>
            <a:r>
              <a:rPr lang="en-US" altLang="zh-CN" b="1" dirty="0" err="1">
                <a:latin typeface="Times New Roman" panose="02020603050405020304" pitchFamily="18" charset="0"/>
                <a:cs typeface="Times New Roman" panose="02020603050405020304" pitchFamily="18" charset="0"/>
              </a:rPr>
              <a:t>SSc</a:t>
            </a:r>
            <a:r>
              <a:rPr lang="en-US" altLang="zh-CN" b="1" dirty="0">
                <a:latin typeface="Times New Roman" panose="02020603050405020304" pitchFamily="18" charset="0"/>
                <a:cs typeface="Times New Roman" panose="02020603050405020304" pitchFamily="18" charset="0"/>
              </a:rPr>
              <a:t> skin samples with </a:t>
            </a:r>
            <a:r>
              <a:rPr lang="en-US" altLang="zh-CN" b="1" dirty="0" smtClean="0">
                <a:latin typeface="Times New Roman" panose="02020603050405020304" pitchFamily="18" charset="0"/>
                <a:cs typeface="Times New Roman" panose="02020603050405020304" pitchFamily="18" charset="0"/>
              </a:rPr>
              <a:t>P=9.47</a:t>
            </a:r>
            <a:r>
              <a:rPr lang="en-US" altLang="zh-CN" dirty="0" smtClean="0"/>
              <a:t>×</a:t>
            </a:r>
            <a:r>
              <a:rPr lang="en-US" altLang="zh-CN" b="1" dirty="0" smtClean="0">
                <a:latin typeface="Times New Roman" panose="02020603050405020304" pitchFamily="18" charset="0"/>
                <a:cs typeface="Times New Roman" panose="02020603050405020304" pitchFamily="18" charset="0"/>
              </a:rPr>
              <a:t>10</a:t>
            </a:r>
            <a:r>
              <a:rPr lang="en-US" altLang="zh-CN" b="1" baseline="30000" dirty="0" smtClean="0">
                <a:latin typeface="Times New Roman" panose="02020603050405020304" pitchFamily="18" charset="0"/>
                <a:cs typeface="Times New Roman" panose="02020603050405020304" pitchFamily="18" charset="0"/>
              </a:rPr>
              <a:t>-6</a:t>
            </a:r>
            <a:r>
              <a:rPr lang="en-US" altLang="zh-CN" b="1" dirty="0" smtClean="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cs typeface="Times New Roman" panose="02020603050405020304" pitchFamily="18" charset="0"/>
            </a:endParaRPr>
          </a:p>
        </p:txBody>
      </p:sp>
      <p:sp>
        <p:nvSpPr>
          <p:cNvPr id="6" name="矩形 5"/>
          <p:cNvSpPr/>
          <p:nvPr/>
        </p:nvSpPr>
        <p:spPr>
          <a:xfrm>
            <a:off x="0" y="0"/>
            <a:ext cx="1899138" cy="405793"/>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Times New Roman" panose="02020603050405020304" pitchFamily="18" charset="0"/>
                <a:cs typeface="Times New Roman" panose="02020603050405020304" pitchFamily="18" charset="0"/>
              </a:rPr>
              <a:t>Further study</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0816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244882" y="909396"/>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4882" y="985596"/>
            <a:ext cx="8915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图片 29"/>
          <p:cNvPicPr/>
          <p:nvPr/>
        </p:nvPicPr>
        <p:blipFill rotWithShape="1">
          <a:blip r:embed="rId3" cstate="print">
            <a:extLst>
              <a:ext uri="{28A0092B-C50C-407E-A947-70E740481C1C}">
                <a14:useLocalDpi xmlns:a14="http://schemas.microsoft.com/office/drawing/2010/main"/>
              </a:ext>
            </a:extLst>
          </a:blip>
          <a:srcRect l="4954" t="7729"/>
          <a:stretch/>
        </p:blipFill>
        <p:spPr bwMode="auto">
          <a:xfrm>
            <a:off x="6421900" y="1217362"/>
            <a:ext cx="4448119" cy="2538793"/>
          </a:xfrm>
          <a:prstGeom prst="rect">
            <a:avLst/>
          </a:prstGeom>
          <a:noFill/>
        </p:spPr>
      </p:pic>
      <p:sp>
        <p:nvSpPr>
          <p:cNvPr id="8" name="Rectangle 2"/>
          <p:cNvSpPr/>
          <p:nvPr/>
        </p:nvSpPr>
        <p:spPr>
          <a:xfrm>
            <a:off x="2074765" y="112396"/>
            <a:ext cx="7255634" cy="830997"/>
          </a:xfrm>
          <a:prstGeom prst="rect">
            <a:avLst/>
          </a:prstGeom>
        </p:spPr>
        <p:txBody>
          <a:bodyPr wrap="square">
            <a:spAutoFit/>
          </a:bodyPr>
          <a:lstStyle/>
          <a:p>
            <a:r>
              <a:rPr lang="en-US" sz="2400" b="1" dirty="0">
                <a:latin typeface="Arial" panose="020B0604020202020204" pitchFamily="34" charset="0"/>
              </a:rPr>
              <a:t> </a:t>
            </a:r>
            <a:r>
              <a:rPr lang="en-US" altLang="zh-CN" sz="2400" b="1" dirty="0" smtClean="0">
                <a:latin typeface="Arial" panose="020B0604020202020204" pitchFamily="34" charset="0"/>
              </a:rPr>
              <a:t>A</a:t>
            </a:r>
            <a:r>
              <a:rPr lang="en-US" sz="2400" b="1" dirty="0" smtClean="0">
                <a:latin typeface="Arial" panose="020B0604020202020204" pitchFamily="34" charset="0"/>
              </a:rPr>
              <a:t>berrant FGF6 </a:t>
            </a:r>
            <a:r>
              <a:rPr lang="en-US" altLang="zh-CN" sz="2400" b="1" dirty="0" smtClean="0">
                <a:latin typeface="Arial" panose="020B0604020202020204" pitchFamily="34" charset="0"/>
              </a:rPr>
              <a:t>and iron related gene </a:t>
            </a:r>
            <a:r>
              <a:rPr lang="en-US" sz="2400" b="1" dirty="0" smtClean="0">
                <a:latin typeface="Arial" panose="020B0604020202020204" pitchFamily="34" charset="0"/>
              </a:rPr>
              <a:t>expression</a:t>
            </a:r>
          </a:p>
          <a:p>
            <a:r>
              <a:rPr lang="en-US" sz="2400" b="1" dirty="0" smtClean="0">
                <a:latin typeface="Arial" panose="020B0604020202020204" pitchFamily="34" charset="0"/>
              </a:rPr>
              <a:t> </a:t>
            </a:r>
            <a:r>
              <a:rPr lang="en-US" altLang="zh-CN" sz="2400" b="1" dirty="0" smtClean="0">
                <a:latin typeface="Arial" panose="020B0604020202020204" pitchFamily="34" charset="0"/>
              </a:rPr>
              <a:t>in</a:t>
            </a:r>
            <a:r>
              <a:rPr lang="en-US" sz="2400" b="1" dirty="0" smtClean="0">
                <a:latin typeface="Arial" panose="020B0604020202020204" pitchFamily="34" charset="0"/>
              </a:rPr>
              <a:t> </a:t>
            </a:r>
            <a:r>
              <a:rPr lang="en-US" altLang="zh-CN" sz="2400" b="1" dirty="0" smtClean="0">
                <a:latin typeface="Arial" panose="020B0604020202020204" pitchFamily="34" charset="0"/>
              </a:rPr>
              <a:t>skin tissue of </a:t>
            </a:r>
            <a:r>
              <a:rPr lang="en-US" sz="2400" b="1" dirty="0" smtClean="0">
                <a:latin typeface="Arial" panose="020B0604020202020204" pitchFamily="34" charset="0"/>
              </a:rPr>
              <a:t>systemic sclerosis</a:t>
            </a:r>
            <a:endParaRPr lang="en-US" sz="2400" b="1" dirty="0">
              <a:latin typeface="Arial" panose="020B0604020202020204" pitchFamily="34" charset="0"/>
            </a:endParaRPr>
          </a:p>
        </p:txBody>
      </p:sp>
      <p:pic>
        <p:nvPicPr>
          <p:cNvPr id="9" name="图片 8"/>
          <p:cNvPicPr/>
          <p:nvPr/>
        </p:nvPicPr>
        <p:blipFill rotWithShape="1">
          <a:blip r:embed="rId4" cstate="print">
            <a:extLst>
              <a:ext uri="{28A0092B-C50C-407E-A947-70E740481C1C}">
                <a14:useLocalDpi xmlns:a14="http://schemas.microsoft.com/office/drawing/2010/main"/>
              </a:ext>
            </a:extLst>
          </a:blip>
          <a:srcRect l="5104" t="8813"/>
          <a:stretch/>
        </p:blipFill>
        <p:spPr bwMode="auto">
          <a:xfrm>
            <a:off x="6428935" y="3995225"/>
            <a:ext cx="4441083" cy="2473650"/>
          </a:xfrm>
          <a:prstGeom prst="rect">
            <a:avLst/>
          </a:prstGeom>
          <a:noFill/>
        </p:spPr>
      </p:pic>
      <p:sp>
        <p:nvSpPr>
          <p:cNvPr id="10" name="文本框 9"/>
          <p:cNvSpPr txBox="1"/>
          <p:nvPr/>
        </p:nvSpPr>
        <p:spPr>
          <a:xfrm>
            <a:off x="405988" y="2192542"/>
            <a:ext cx="5910405" cy="2031325"/>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Gene expression were </a:t>
            </a:r>
            <a:r>
              <a:rPr lang="en-US" altLang="zh-CN" b="1" dirty="0" smtClean="0">
                <a:latin typeface="Times New Roman" panose="02020603050405020304" pitchFamily="18" charset="0"/>
                <a:cs typeface="Times New Roman" panose="02020603050405020304" pitchFamily="18" charset="0"/>
              </a:rPr>
              <a:t>validated in skin tissues: </a:t>
            </a:r>
          </a:p>
          <a:p>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                                 22 </a:t>
            </a:r>
            <a:r>
              <a:rPr lang="en-US" altLang="zh-CN" b="1" dirty="0" err="1" smtClean="0">
                <a:latin typeface="Times New Roman" panose="02020603050405020304" pitchFamily="18" charset="0"/>
                <a:cs typeface="Times New Roman" panose="02020603050405020304" pitchFamily="18" charset="0"/>
              </a:rPr>
              <a:t>SSc</a:t>
            </a:r>
            <a:r>
              <a:rPr lang="en-US" altLang="zh-CN" b="1" dirty="0" smtClean="0">
                <a:latin typeface="Times New Roman" panose="02020603050405020304" pitchFamily="18" charset="0"/>
                <a:cs typeface="Times New Roman" panose="02020603050405020304" pitchFamily="18" charset="0"/>
              </a:rPr>
              <a:t> and 24 Control;</a:t>
            </a:r>
          </a:p>
          <a:p>
            <a:endParaRPr lang="en-US" altLang="zh-CN" b="1" dirty="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mRNA level of FGF6 lowered 6.4 times;</a:t>
            </a:r>
          </a:p>
          <a:p>
            <a:endParaRPr lang="en-US" altLang="zh-CN" b="1" dirty="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Iron related genes such as HMAP </a:t>
            </a:r>
            <a:r>
              <a:rPr lang="en-US" altLang="zh-CN" b="1" dirty="0">
                <a:latin typeface="Times New Roman" panose="02020603050405020304" pitchFamily="18" charset="0"/>
                <a:cs typeface="Times New Roman" panose="02020603050405020304" pitchFamily="18" charset="0"/>
              </a:rPr>
              <a:t>is significantly lower in </a:t>
            </a:r>
            <a:r>
              <a:rPr lang="en-US" altLang="zh-CN" b="1" dirty="0" err="1">
                <a:latin typeface="Times New Roman" panose="02020603050405020304" pitchFamily="18" charset="0"/>
                <a:cs typeface="Times New Roman" panose="02020603050405020304" pitchFamily="18" charset="0"/>
              </a:rPr>
              <a:t>SSc</a:t>
            </a:r>
            <a:r>
              <a:rPr lang="en-US" altLang="zh-CN" b="1" dirty="0">
                <a:latin typeface="Times New Roman" panose="02020603050405020304" pitchFamily="18" charset="0"/>
                <a:cs typeface="Times New Roman" panose="02020603050405020304" pitchFamily="18" charset="0"/>
              </a:rPr>
              <a:t> skin </a:t>
            </a:r>
            <a:r>
              <a:rPr lang="en-US" altLang="zh-CN" b="1" dirty="0" smtClean="0">
                <a:latin typeface="Times New Roman" panose="02020603050405020304" pitchFamily="18" charset="0"/>
                <a:cs typeface="Times New Roman" panose="02020603050405020304" pitchFamily="18" charset="0"/>
              </a:rPr>
              <a:t>samples, while FTH  is higher in </a:t>
            </a:r>
            <a:r>
              <a:rPr lang="en-US" altLang="zh-CN" b="1" dirty="0" err="1" smtClean="0">
                <a:latin typeface="Times New Roman" panose="02020603050405020304" pitchFamily="18" charset="0"/>
                <a:cs typeface="Times New Roman" panose="02020603050405020304" pitchFamily="18" charset="0"/>
              </a:rPr>
              <a:t>SSc</a:t>
            </a:r>
            <a:r>
              <a:rPr lang="en-US" altLang="zh-CN" b="1" dirty="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skin samples.</a:t>
            </a:r>
          </a:p>
        </p:txBody>
      </p:sp>
      <p:sp>
        <p:nvSpPr>
          <p:cNvPr id="11" name="矩形 10"/>
          <p:cNvSpPr/>
          <p:nvPr/>
        </p:nvSpPr>
        <p:spPr>
          <a:xfrm>
            <a:off x="0" y="0"/>
            <a:ext cx="1899138" cy="405793"/>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Times New Roman" panose="02020603050405020304" pitchFamily="18" charset="0"/>
                <a:cs typeface="Times New Roman" panose="02020603050405020304" pitchFamily="18" charset="0"/>
              </a:rPr>
              <a:t>Further study</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91584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stretch>
            <a:fillRect/>
          </a:stretch>
        </p:blipFill>
        <p:spPr>
          <a:xfrm>
            <a:off x="5858286" y="1219939"/>
            <a:ext cx="5864860" cy="5444200"/>
          </a:xfrm>
          <a:prstGeom prst="rect">
            <a:avLst/>
          </a:prstGeom>
        </p:spPr>
      </p:pic>
      <p:cxnSp>
        <p:nvCxnSpPr>
          <p:cNvPr id="4" name="Straight Connector 3"/>
          <p:cNvCxnSpPr/>
          <p:nvPr/>
        </p:nvCxnSpPr>
        <p:spPr>
          <a:xfrm>
            <a:off x="1244882" y="909396"/>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4882" y="985596"/>
            <a:ext cx="89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2"/>
          <p:cNvSpPr/>
          <p:nvPr/>
        </p:nvSpPr>
        <p:spPr>
          <a:xfrm>
            <a:off x="2074765" y="112396"/>
            <a:ext cx="7255634" cy="830997"/>
          </a:xfrm>
          <a:prstGeom prst="rect">
            <a:avLst/>
          </a:prstGeom>
        </p:spPr>
        <p:txBody>
          <a:bodyPr wrap="square">
            <a:spAutoFit/>
          </a:bodyPr>
          <a:lstStyle/>
          <a:p>
            <a:r>
              <a:rPr lang="en-US" sz="2400" b="1" dirty="0">
                <a:latin typeface="Arial" panose="020B0604020202020204" pitchFamily="34" charset="0"/>
              </a:rPr>
              <a:t> </a:t>
            </a:r>
            <a:r>
              <a:rPr lang="en-US" altLang="zh-CN" sz="2400" b="1" dirty="0" smtClean="0">
                <a:latin typeface="Arial" panose="020B0604020202020204" pitchFamily="34" charset="0"/>
              </a:rPr>
              <a:t>A</a:t>
            </a:r>
            <a:r>
              <a:rPr lang="en-US" sz="2400" b="1" dirty="0" smtClean="0">
                <a:latin typeface="Arial" panose="020B0604020202020204" pitchFamily="34" charset="0"/>
              </a:rPr>
              <a:t>berrant FGF6 </a:t>
            </a:r>
            <a:r>
              <a:rPr lang="en-US" altLang="zh-CN" sz="2400" b="1" dirty="0" smtClean="0">
                <a:latin typeface="Arial" panose="020B0604020202020204" pitchFamily="34" charset="0"/>
              </a:rPr>
              <a:t>and iron related gene </a:t>
            </a:r>
            <a:r>
              <a:rPr lang="en-US" sz="2400" b="1" dirty="0" smtClean="0">
                <a:latin typeface="Arial" panose="020B0604020202020204" pitchFamily="34" charset="0"/>
              </a:rPr>
              <a:t>expression</a:t>
            </a:r>
          </a:p>
          <a:p>
            <a:r>
              <a:rPr lang="en-US" sz="2400" b="1" dirty="0" smtClean="0">
                <a:latin typeface="Arial" panose="020B0604020202020204" pitchFamily="34" charset="0"/>
              </a:rPr>
              <a:t> </a:t>
            </a:r>
            <a:r>
              <a:rPr lang="en-US" altLang="zh-CN" sz="2400" b="1" dirty="0" smtClean="0">
                <a:latin typeface="Arial" panose="020B0604020202020204" pitchFamily="34" charset="0"/>
              </a:rPr>
              <a:t>in</a:t>
            </a:r>
            <a:r>
              <a:rPr lang="en-US" sz="2400" b="1" dirty="0" smtClean="0">
                <a:latin typeface="Arial" panose="020B0604020202020204" pitchFamily="34" charset="0"/>
              </a:rPr>
              <a:t> </a:t>
            </a:r>
            <a:r>
              <a:rPr lang="en-US" altLang="zh-CN" sz="2400" b="1" dirty="0" smtClean="0">
                <a:latin typeface="Arial" panose="020B0604020202020204" pitchFamily="34" charset="0"/>
              </a:rPr>
              <a:t>BLM induced mouse lung fibrosis</a:t>
            </a:r>
            <a:endParaRPr lang="en-US" sz="2400" b="1" dirty="0">
              <a:latin typeface="Arial" panose="020B0604020202020204" pitchFamily="34" charset="0"/>
            </a:endParaRPr>
          </a:p>
        </p:txBody>
      </p:sp>
      <p:sp>
        <p:nvSpPr>
          <p:cNvPr id="2" name="矩形 1"/>
          <p:cNvSpPr/>
          <p:nvPr/>
        </p:nvSpPr>
        <p:spPr>
          <a:xfrm>
            <a:off x="420503" y="6427951"/>
            <a:ext cx="2082621" cy="369332"/>
          </a:xfrm>
          <a:prstGeom prst="rect">
            <a:avLst/>
          </a:prstGeom>
        </p:spPr>
        <p:txBody>
          <a:bodyPr wrap="none">
            <a:spAutoFit/>
          </a:bodyPr>
          <a:lstStyle/>
          <a:p>
            <a:r>
              <a:rPr lang="en-US" altLang="zh-CN" b="1" dirty="0" smtClean="0">
                <a:latin typeface="Arial" panose="020B0604020202020204" pitchFamily="34" charset="0"/>
              </a:rPr>
              <a:t>BLM</a:t>
            </a:r>
            <a:r>
              <a:rPr lang="zh-CN" altLang="en-US" b="1" dirty="0" smtClean="0">
                <a:latin typeface="Arial" panose="020B0604020202020204" pitchFamily="34" charset="0"/>
              </a:rPr>
              <a:t>：</a:t>
            </a:r>
            <a:r>
              <a:rPr lang="en-US" altLang="zh-CN" b="1" dirty="0" err="1" smtClean="0">
                <a:latin typeface="Arial" panose="020B0604020202020204" pitchFamily="34" charset="0"/>
              </a:rPr>
              <a:t>Bleomycin</a:t>
            </a:r>
            <a:endParaRPr lang="zh-CN" altLang="en-US" dirty="0"/>
          </a:p>
        </p:txBody>
      </p:sp>
      <p:sp>
        <p:nvSpPr>
          <p:cNvPr id="15" name="文本框 14"/>
          <p:cNvSpPr txBox="1"/>
          <p:nvPr/>
        </p:nvSpPr>
        <p:spPr>
          <a:xfrm>
            <a:off x="730454" y="1876248"/>
            <a:ext cx="4972128" cy="2308324"/>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(A) FGF6 was significantly decreased in BLM induced lung fibrosis by Western blot;</a:t>
            </a:r>
          </a:p>
          <a:p>
            <a:endParaRPr lang="en-US" altLang="zh-CN" b="1" dirty="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(B) Loss of FGF6 protein expression in many cells according to IHC;</a:t>
            </a:r>
          </a:p>
          <a:p>
            <a:endParaRPr lang="en-US" altLang="zh-CN" b="1"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 Aberrant iron related gene expression in lung fibrosis. </a:t>
            </a:r>
          </a:p>
        </p:txBody>
      </p:sp>
      <p:sp>
        <p:nvSpPr>
          <p:cNvPr id="20" name="文本框 19"/>
          <p:cNvSpPr txBox="1"/>
          <p:nvPr/>
        </p:nvSpPr>
        <p:spPr>
          <a:xfrm>
            <a:off x="5858286" y="1265677"/>
            <a:ext cx="349519" cy="307777"/>
          </a:xfrm>
          <a:prstGeom prst="rect">
            <a:avLst/>
          </a:prstGeom>
          <a:noFill/>
        </p:spPr>
        <p:txBody>
          <a:bodyPr wrap="none" rtlCol="0">
            <a:spAutoFit/>
          </a:bodyPr>
          <a:lstStyle/>
          <a:p>
            <a:r>
              <a:rPr lang="en-US" altLang="zh-CN" sz="1400" b="1" dirty="0" smtClean="0">
                <a:latin typeface="Times New Roman" panose="02020603050405020304" pitchFamily="18" charset="0"/>
                <a:cs typeface="Times New Roman" panose="02020603050405020304" pitchFamily="18" charset="0"/>
              </a:rPr>
              <a:t>A </a:t>
            </a:r>
            <a:endParaRPr lang="zh-CN" altLang="en-US" sz="1400" b="1"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5858286" y="3146962"/>
            <a:ext cx="394660" cy="307777"/>
          </a:xfrm>
          <a:prstGeom prst="rect">
            <a:avLst/>
          </a:prstGeom>
          <a:noFill/>
        </p:spPr>
        <p:txBody>
          <a:bodyPr wrap="none" rtlCol="0">
            <a:spAutoFit/>
          </a:bodyPr>
          <a:lstStyle/>
          <a:p>
            <a:r>
              <a:rPr lang="en-US" altLang="zh-CN" sz="1400" b="1" dirty="0" smtClean="0">
                <a:latin typeface="Times New Roman" panose="02020603050405020304" pitchFamily="18" charset="0"/>
                <a:cs typeface="Times New Roman" panose="02020603050405020304" pitchFamily="18" charset="0"/>
              </a:rPr>
              <a:t>B  </a:t>
            </a:r>
            <a:endParaRPr lang="zh-CN" altLang="en-US" sz="1400" b="1"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8997125" y="1231809"/>
            <a:ext cx="314510" cy="307777"/>
          </a:xfrm>
          <a:prstGeom prst="rect">
            <a:avLst/>
          </a:prstGeom>
          <a:noFill/>
        </p:spPr>
        <p:txBody>
          <a:bodyPr wrap="none" rtlCol="0">
            <a:spAutoFit/>
          </a:bodyPr>
          <a:lstStyle/>
          <a:p>
            <a:r>
              <a:rPr lang="en-US" altLang="zh-CN" sz="1400" b="1" dirty="0" smtClean="0">
                <a:latin typeface="Times New Roman" panose="02020603050405020304" pitchFamily="18" charset="0"/>
                <a:cs typeface="Times New Roman" panose="02020603050405020304" pitchFamily="18" charset="0"/>
              </a:rPr>
              <a:t>C</a:t>
            </a:r>
            <a:endParaRPr lang="zh-CN" altLang="en-US" sz="1400" b="1" dirty="0">
              <a:latin typeface="Times New Roman" panose="02020603050405020304" pitchFamily="18" charset="0"/>
              <a:cs typeface="Times New Roman" panose="02020603050405020304" pitchFamily="18" charset="0"/>
            </a:endParaRPr>
          </a:p>
        </p:txBody>
      </p:sp>
      <p:sp>
        <p:nvSpPr>
          <p:cNvPr id="25" name="矩形 24"/>
          <p:cNvSpPr/>
          <p:nvPr/>
        </p:nvSpPr>
        <p:spPr>
          <a:xfrm>
            <a:off x="0" y="0"/>
            <a:ext cx="1899138" cy="405793"/>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Times New Roman" panose="02020603050405020304" pitchFamily="18" charset="0"/>
                <a:cs typeface="Times New Roman" panose="02020603050405020304" pitchFamily="18" charset="0"/>
              </a:rPr>
              <a:t>Further study</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0494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244882" y="909396"/>
            <a:ext cx="891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4882" y="985596"/>
            <a:ext cx="89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2"/>
          <p:cNvSpPr/>
          <p:nvPr/>
        </p:nvSpPr>
        <p:spPr>
          <a:xfrm>
            <a:off x="1335333" y="385638"/>
            <a:ext cx="8734497" cy="461665"/>
          </a:xfrm>
          <a:prstGeom prst="rect">
            <a:avLst/>
          </a:prstGeom>
        </p:spPr>
        <p:txBody>
          <a:bodyPr wrap="square">
            <a:spAutoFit/>
          </a:bodyPr>
          <a:lstStyle/>
          <a:p>
            <a:r>
              <a:rPr lang="en-US" sz="2400" b="1" dirty="0" smtClean="0">
                <a:latin typeface="Arial" panose="020B0604020202020204" pitchFamily="34" charset="0"/>
              </a:rPr>
              <a:t>FGF6 </a:t>
            </a:r>
            <a:r>
              <a:rPr lang="en-US" altLang="zh-CN" sz="2400" b="1" dirty="0" smtClean="0">
                <a:latin typeface="Arial" panose="020B0604020202020204" pitchFamily="34" charset="0"/>
              </a:rPr>
              <a:t>and DFO attenuated TGF-β induced gene expression</a:t>
            </a:r>
            <a:endParaRPr lang="en-US" sz="2400" b="1" dirty="0">
              <a:latin typeface="Arial" panose="020B0604020202020204" pitchFamily="34" charset="0"/>
            </a:endParaRPr>
          </a:p>
        </p:txBody>
      </p:sp>
      <p:sp>
        <p:nvSpPr>
          <p:cNvPr id="2" name="矩形 1"/>
          <p:cNvSpPr/>
          <p:nvPr/>
        </p:nvSpPr>
        <p:spPr>
          <a:xfrm>
            <a:off x="420503" y="6427951"/>
            <a:ext cx="2428870" cy="369332"/>
          </a:xfrm>
          <a:prstGeom prst="rect">
            <a:avLst/>
          </a:prstGeom>
        </p:spPr>
        <p:txBody>
          <a:bodyPr wrap="none">
            <a:spAutoFit/>
          </a:bodyPr>
          <a:lstStyle/>
          <a:p>
            <a:r>
              <a:rPr lang="en-US" altLang="zh-CN" b="1" dirty="0" smtClean="0">
                <a:latin typeface="Arial" panose="020B0604020202020204" pitchFamily="34" charset="0"/>
              </a:rPr>
              <a:t>DFO</a:t>
            </a:r>
            <a:r>
              <a:rPr lang="zh-CN" altLang="en-US" b="1" dirty="0" smtClean="0">
                <a:latin typeface="Arial" panose="020B0604020202020204" pitchFamily="34" charset="0"/>
              </a:rPr>
              <a:t>：</a:t>
            </a:r>
            <a:r>
              <a:rPr lang="en-US" altLang="zh-CN" b="1" dirty="0" err="1" smtClean="0">
                <a:latin typeface="Arial" panose="020B0604020202020204" pitchFamily="34" charset="0"/>
              </a:rPr>
              <a:t>Deferoxamine</a:t>
            </a:r>
            <a:endParaRPr lang="zh-CN" altLang="en-US" b="1" dirty="0">
              <a:latin typeface="Arial" panose="020B0604020202020204" pitchFamily="34" charset="0"/>
            </a:endParaRPr>
          </a:p>
        </p:txBody>
      </p:sp>
      <p:sp>
        <p:nvSpPr>
          <p:cNvPr id="15" name="文本框 14"/>
          <p:cNvSpPr txBox="1"/>
          <p:nvPr/>
        </p:nvSpPr>
        <p:spPr>
          <a:xfrm>
            <a:off x="420503" y="2340482"/>
            <a:ext cx="5768820" cy="1754326"/>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TGF-β can significantly promote </a:t>
            </a:r>
            <a:r>
              <a:rPr lang="en-US" altLang="zh-CN" b="1" dirty="0">
                <a:latin typeface="Times New Roman" panose="02020603050405020304" pitchFamily="18" charset="0"/>
                <a:cs typeface="Times New Roman" panose="02020603050405020304" pitchFamily="18" charset="0"/>
              </a:rPr>
              <a:t>the expression of fibrotic </a:t>
            </a:r>
            <a:r>
              <a:rPr lang="en-US" altLang="zh-CN" b="1" dirty="0" smtClean="0">
                <a:latin typeface="Times New Roman" panose="02020603050405020304" pitchFamily="18" charset="0"/>
                <a:cs typeface="Times New Roman" panose="02020603050405020304" pitchFamily="18" charset="0"/>
              </a:rPr>
              <a:t>genes</a:t>
            </a:r>
            <a:r>
              <a:rPr lang="zh-CN" altLang="en-US" b="1" dirty="0" smtClean="0">
                <a:latin typeface="Times New Roman" panose="02020603050405020304" pitchFamily="18" charset="0"/>
                <a:cs typeface="Times New Roman" panose="02020603050405020304" pitchFamily="18" charset="0"/>
              </a:rPr>
              <a:t> </a:t>
            </a:r>
            <a:r>
              <a:rPr lang="en-US" altLang="zh-CN" b="1" dirty="0" smtClean="0">
                <a:latin typeface="Times New Roman" panose="02020603050405020304" pitchFamily="18" charset="0"/>
                <a:cs typeface="Times New Roman" panose="02020603050405020304" pitchFamily="18" charset="0"/>
              </a:rPr>
              <a:t>such as COL1A1, COL1A2;</a:t>
            </a:r>
          </a:p>
          <a:p>
            <a:endParaRPr lang="en-US" altLang="zh-CN" b="1"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FAC can promote the expression of fibrotic </a:t>
            </a:r>
            <a:r>
              <a:rPr lang="en-US" altLang="zh-CN" b="1" dirty="0" err="1" smtClean="0">
                <a:latin typeface="Times New Roman" panose="02020603050405020304" pitchFamily="18" charset="0"/>
                <a:cs typeface="Times New Roman" panose="02020603050405020304" pitchFamily="18" charset="0"/>
              </a:rPr>
              <a:t>genens</a:t>
            </a:r>
            <a:r>
              <a:rPr lang="en-US" altLang="zh-CN" b="1" dirty="0" smtClean="0">
                <a:latin typeface="Times New Roman" panose="02020603050405020304" pitchFamily="18" charset="0"/>
                <a:cs typeface="Times New Roman" panose="02020603050405020304" pitchFamily="18" charset="0"/>
              </a:rPr>
              <a:t>;</a:t>
            </a:r>
          </a:p>
          <a:p>
            <a:endParaRPr lang="en-US" altLang="zh-CN" b="1" dirty="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FGF6 active protein and DFO reduced fibrotic response.</a:t>
            </a:r>
          </a:p>
        </p:txBody>
      </p:sp>
      <p:pic>
        <p:nvPicPr>
          <p:cNvPr id="11" name="图片 10"/>
          <p:cNvPicPr/>
          <p:nvPr/>
        </p:nvPicPr>
        <p:blipFill>
          <a:blip r:embed="rId3" cstate="print">
            <a:extLst>
              <a:ext uri="{28A0092B-C50C-407E-A947-70E740481C1C}">
                <a14:useLocalDpi xmlns:a14="http://schemas.microsoft.com/office/drawing/2010/main"/>
              </a:ext>
            </a:extLst>
          </a:blip>
          <a:srcRect/>
          <a:stretch>
            <a:fillRect/>
          </a:stretch>
        </p:blipFill>
        <p:spPr bwMode="auto">
          <a:xfrm>
            <a:off x="6611816" y="1061796"/>
            <a:ext cx="4825218" cy="5612151"/>
          </a:xfrm>
          <a:prstGeom prst="rect">
            <a:avLst/>
          </a:prstGeom>
          <a:noFill/>
        </p:spPr>
      </p:pic>
      <p:sp>
        <p:nvSpPr>
          <p:cNvPr id="12" name="矩形 11"/>
          <p:cNvSpPr/>
          <p:nvPr/>
        </p:nvSpPr>
        <p:spPr>
          <a:xfrm>
            <a:off x="0" y="0"/>
            <a:ext cx="1899138" cy="405793"/>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Times New Roman" panose="02020603050405020304" pitchFamily="18" charset="0"/>
                <a:cs typeface="Times New Roman" panose="02020603050405020304" pitchFamily="18" charset="0"/>
              </a:rPr>
              <a:t>Further study</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238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0634" y="-161711"/>
            <a:ext cx="8229600" cy="1143000"/>
          </a:xfrm>
        </p:spPr>
        <p:txBody>
          <a:bodyPr/>
          <a:lstStyle/>
          <a:p>
            <a:r>
              <a:rPr lang="en-US" dirty="0" smtClean="0"/>
              <a:t>Acknowledgements</a:t>
            </a:r>
            <a:endParaRPr lang="en-US" dirty="0"/>
          </a:p>
        </p:txBody>
      </p:sp>
      <p:sp>
        <p:nvSpPr>
          <p:cNvPr id="10" name="AutoShape 2" descr="Image result for narendranath epperla"/>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894397" y="1019014"/>
            <a:ext cx="1905000" cy="2381250"/>
          </a:xfrm>
          <a:prstGeom prst="rect">
            <a:avLst/>
          </a:prstGeom>
        </p:spPr>
      </p:pic>
      <p:sp>
        <p:nvSpPr>
          <p:cNvPr id="11" name="Rectangle 10"/>
          <p:cNvSpPr/>
          <p:nvPr/>
        </p:nvSpPr>
        <p:spPr>
          <a:xfrm>
            <a:off x="819092" y="3509139"/>
            <a:ext cx="2293257" cy="369332"/>
          </a:xfrm>
          <a:prstGeom prst="rect">
            <a:avLst/>
          </a:prstGeom>
        </p:spPr>
        <p:txBody>
          <a:bodyPr wrap="square">
            <a:spAutoFit/>
          </a:bodyPr>
          <a:lstStyle/>
          <a:p>
            <a:pPr fontAlgn="base"/>
            <a:r>
              <a:rPr lang="en-US" b="0" i="0" dirty="0" smtClean="0">
                <a:effectLst/>
                <a:latin typeface="inherit"/>
              </a:rPr>
              <a:t>Brent Olson, MRCI</a:t>
            </a:r>
            <a:endParaRPr lang="en-US" dirty="0"/>
          </a:p>
        </p:txBody>
      </p:sp>
      <p:pic>
        <p:nvPicPr>
          <p:cNvPr id="13" name="Picture 12"/>
          <p:cNvPicPr>
            <a:picLocks noChangeAspect="1"/>
          </p:cNvPicPr>
          <p:nvPr/>
        </p:nvPicPr>
        <p:blipFill>
          <a:blip r:embed="rId4"/>
          <a:stretch>
            <a:fillRect/>
          </a:stretch>
        </p:blipFill>
        <p:spPr>
          <a:xfrm>
            <a:off x="3313661" y="1002743"/>
            <a:ext cx="1905000" cy="2381250"/>
          </a:xfrm>
          <a:prstGeom prst="rect">
            <a:avLst/>
          </a:prstGeom>
        </p:spPr>
      </p:pic>
      <p:sp>
        <p:nvSpPr>
          <p:cNvPr id="15" name="Rectangle 14"/>
          <p:cNvSpPr/>
          <p:nvPr/>
        </p:nvSpPr>
        <p:spPr>
          <a:xfrm>
            <a:off x="3112349" y="3490800"/>
            <a:ext cx="2377702" cy="369332"/>
          </a:xfrm>
          <a:prstGeom prst="rect">
            <a:avLst/>
          </a:prstGeom>
        </p:spPr>
        <p:txBody>
          <a:bodyPr wrap="none">
            <a:spAutoFit/>
          </a:bodyPr>
          <a:lstStyle/>
          <a:p>
            <a:r>
              <a:rPr lang="en-US" dirty="0">
                <a:latin typeface="Arial" panose="020B0604020202020204" pitchFamily="34" charset="0"/>
                <a:ea typeface="Times New Roman" panose="02020603050405020304" pitchFamily="18" charset="0"/>
              </a:rPr>
              <a:t>Terrie </a:t>
            </a:r>
            <a:r>
              <a:rPr lang="en-US" dirty="0" smtClean="0">
                <a:latin typeface="Arial" panose="020B0604020202020204" pitchFamily="34" charset="0"/>
                <a:ea typeface="Times New Roman" panose="02020603050405020304" pitchFamily="18" charset="0"/>
              </a:rPr>
              <a:t>Kitchner, MCRI</a:t>
            </a:r>
            <a:endParaRPr lang="en-US" dirty="0"/>
          </a:p>
        </p:txBody>
      </p:sp>
      <p:sp>
        <p:nvSpPr>
          <p:cNvPr id="16" name="Rectangle 15"/>
          <p:cNvSpPr/>
          <p:nvPr/>
        </p:nvSpPr>
        <p:spPr>
          <a:xfrm>
            <a:off x="7818575" y="3509139"/>
            <a:ext cx="6096000" cy="369332"/>
          </a:xfrm>
          <a:prstGeom prst="rect">
            <a:avLst/>
          </a:prstGeom>
        </p:spPr>
        <p:txBody>
          <a:bodyPr>
            <a:spAutoFit/>
          </a:bodyPr>
          <a:lstStyle/>
          <a:p>
            <a:r>
              <a:rPr lang="en-US" dirty="0" smtClean="0">
                <a:latin typeface="Arial" panose="020B0604020202020204" pitchFamily="34" charset="0"/>
                <a:ea typeface="Times New Roman" panose="02020603050405020304" pitchFamily="18" charset="0"/>
              </a:rPr>
              <a:t>Robert </a:t>
            </a:r>
            <a:r>
              <a:rPr lang="en-US" dirty="0" err="1" smtClean="0">
                <a:latin typeface="Arial" panose="020B0604020202020204" pitchFamily="34" charset="0"/>
                <a:ea typeface="Times New Roman" panose="02020603050405020304" pitchFamily="18" charset="0"/>
              </a:rPr>
              <a:t>Strenn</a:t>
            </a:r>
            <a:r>
              <a:rPr lang="en-US" dirty="0" smtClean="0">
                <a:latin typeface="Arial" panose="020B0604020202020204" pitchFamily="34" charset="0"/>
                <a:ea typeface="Times New Roman" panose="02020603050405020304" pitchFamily="18" charset="0"/>
              </a:rPr>
              <a:t>, MCRI</a:t>
            </a:r>
            <a:endParaRPr lang="en-US" dirty="0"/>
          </a:p>
        </p:txBody>
      </p:sp>
      <p:pic>
        <p:nvPicPr>
          <p:cNvPr id="18" name="Picture 17"/>
          <p:cNvPicPr>
            <a:picLocks noChangeAspect="1"/>
          </p:cNvPicPr>
          <p:nvPr/>
        </p:nvPicPr>
        <p:blipFill>
          <a:blip r:embed="rId5"/>
          <a:stretch>
            <a:fillRect/>
          </a:stretch>
        </p:blipFill>
        <p:spPr>
          <a:xfrm>
            <a:off x="5666546" y="1004621"/>
            <a:ext cx="1905000" cy="2381250"/>
          </a:xfrm>
          <a:prstGeom prst="rect">
            <a:avLst/>
          </a:prstGeom>
        </p:spPr>
      </p:pic>
      <p:sp>
        <p:nvSpPr>
          <p:cNvPr id="19" name="Rectangle 18"/>
          <p:cNvSpPr/>
          <p:nvPr/>
        </p:nvSpPr>
        <p:spPr>
          <a:xfrm>
            <a:off x="5525318" y="3490800"/>
            <a:ext cx="2257990" cy="369332"/>
          </a:xfrm>
          <a:prstGeom prst="rect">
            <a:avLst/>
          </a:prstGeom>
        </p:spPr>
        <p:txBody>
          <a:bodyPr wrap="none">
            <a:spAutoFit/>
          </a:bodyPr>
          <a:lstStyle/>
          <a:p>
            <a:r>
              <a:rPr lang="en-US" dirty="0" smtClean="0">
                <a:latin typeface="Arial" panose="020B0604020202020204" pitchFamily="34" charset="0"/>
                <a:ea typeface="Times New Roman" panose="02020603050405020304" pitchFamily="18" charset="0"/>
              </a:rPr>
              <a:t>Jeffrey Joyce, MCRI</a:t>
            </a:r>
            <a:endParaRPr lang="en-US" dirty="0"/>
          </a:p>
        </p:txBody>
      </p:sp>
      <p:pic>
        <p:nvPicPr>
          <p:cNvPr id="21" name="Picture 20"/>
          <p:cNvPicPr>
            <a:picLocks noChangeAspect="1"/>
          </p:cNvPicPr>
          <p:nvPr/>
        </p:nvPicPr>
        <p:blipFill>
          <a:blip r:embed="rId6"/>
          <a:stretch>
            <a:fillRect/>
          </a:stretch>
        </p:blipFill>
        <p:spPr>
          <a:xfrm>
            <a:off x="7915726" y="1019014"/>
            <a:ext cx="1905000" cy="2381250"/>
          </a:xfrm>
          <a:prstGeom prst="rect">
            <a:avLst/>
          </a:prstGeom>
        </p:spPr>
      </p:pic>
      <p:sp>
        <p:nvSpPr>
          <p:cNvPr id="22" name="Rectangle 21"/>
          <p:cNvSpPr/>
          <p:nvPr/>
        </p:nvSpPr>
        <p:spPr>
          <a:xfrm>
            <a:off x="2282449" y="6406321"/>
            <a:ext cx="6237605" cy="369332"/>
          </a:xfrm>
          <a:prstGeom prst="rect">
            <a:avLst/>
          </a:prstGeom>
        </p:spPr>
        <p:txBody>
          <a:bodyPr wrap="none">
            <a:spAutoFit/>
          </a:bodyPr>
          <a:lstStyle/>
          <a:p>
            <a:r>
              <a:rPr lang="en-US" dirty="0" smtClean="0">
                <a:latin typeface="Arial" panose="020B0604020202020204" pitchFamily="34" charset="0"/>
                <a:ea typeface="Times New Roman" panose="02020603050405020304" pitchFamily="18" charset="0"/>
              </a:rPr>
              <a:t>Joseph J. </a:t>
            </a:r>
            <a:r>
              <a:rPr lang="en-US" dirty="0" err="1" smtClean="0">
                <a:latin typeface="Arial" panose="020B0604020202020204" pitchFamily="34" charset="0"/>
                <a:ea typeface="Times New Roman" panose="02020603050405020304" pitchFamily="18" charset="0"/>
              </a:rPr>
              <a:t>Mazza</a:t>
            </a:r>
            <a:r>
              <a:rPr lang="en-US" dirty="0" smtClean="0">
                <a:latin typeface="Arial" panose="020B0604020202020204" pitchFamily="34" charset="0"/>
                <a:ea typeface="Times New Roman" panose="02020603050405020304" pitchFamily="18" charset="0"/>
              </a:rPr>
              <a:t>      Steven Schrodi     Jennifer K. Meece</a:t>
            </a:r>
            <a:endParaRPr lang="en-US" dirty="0"/>
          </a:p>
        </p:txBody>
      </p:sp>
      <p:pic>
        <p:nvPicPr>
          <p:cNvPr id="24" name="Picture 23"/>
          <p:cNvPicPr>
            <a:picLocks noChangeAspect="1"/>
          </p:cNvPicPr>
          <p:nvPr/>
        </p:nvPicPr>
        <p:blipFill>
          <a:blip r:embed="rId7"/>
          <a:stretch>
            <a:fillRect/>
          </a:stretch>
        </p:blipFill>
        <p:spPr>
          <a:xfrm>
            <a:off x="2282449" y="3987346"/>
            <a:ext cx="1905000" cy="2381250"/>
          </a:xfrm>
          <a:prstGeom prst="rect">
            <a:avLst/>
          </a:prstGeom>
        </p:spPr>
      </p:pic>
      <p:pic>
        <p:nvPicPr>
          <p:cNvPr id="25" name="Picture 24"/>
          <p:cNvPicPr>
            <a:picLocks noChangeAspect="1"/>
          </p:cNvPicPr>
          <p:nvPr/>
        </p:nvPicPr>
        <p:blipFill>
          <a:blip r:embed="rId8"/>
          <a:stretch>
            <a:fillRect/>
          </a:stretch>
        </p:blipFill>
        <p:spPr>
          <a:xfrm>
            <a:off x="6391728" y="4067175"/>
            <a:ext cx="1905000" cy="2381250"/>
          </a:xfrm>
          <a:prstGeom prst="rect">
            <a:avLst/>
          </a:prstGeom>
        </p:spPr>
      </p:pic>
      <p:pic>
        <p:nvPicPr>
          <p:cNvPr id="27" name="Picture 26"/>
          <p:cNvPicPr>
            <a:picLocks noChangeAspect="1"/>
          </p:cNvPicPr>
          <p:nvPr/>
        </p:nvPicPr>
        <p:blipFill>
          <a:blip r:embed="rId9"/>
          <a:stretch>
            <a:fillRect/>
          </a:stretch>
        </p:blipFill>
        <p:spPr>
          <a:xfrm>
            <a:off x="4337088" y="4027261"/>
            <a:ext cx="1905000" cy="2381250"/>
          </a:xfrm>
          <a:prstGeom prst="rect">
            <a:avLst/>
          </a:prstGeom>
        </p:spPr>
      </p:pic>
    </p:spTree>
    <p:extLst>
      <p:ext uri="{BB962C8B-B14F-4D97-AF65-F5344CB8AC3E}">
        <p14:creationId xmlns:p14="http://schemas.microsoft.com/office/powerpoint/2010/main" val="12074087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787" b="4842"/>
          <a:stretch/>
        </p:blipFill>
        <p:spPr bwMode="auto">
          <a:xfrm>
            <a:off x="1746397" y="2245064"/>
            <a:ext cx="1623165" cy="187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33591" y="4150064"/>
            <a:ext cx="1848776" cy="646331"/>
          </a:xfrm>
          <a:prstGeom prst="rect">
            <a:avLst/>
          </a:prstGeom>
          <a:noFill/>
        </p:spPr>
        <p:txBody>
          <a:bodyPr wrap="none" rtlCol="0">
            <a:spAutoFit/>
          </a:bodyPr>
          <a:lstStyle/>
          <a:p>
            <a:r>
              <a:rPr lang="en-US" dirty="0"/>
              <a:t>Prof. </a:t>
            </a:r>
            <a:r>
              <a:rPr lang="en-US" dirty="0" err="1"/>
              <a:t>Jiucun</a:t>
            </a:r>
            <a:r>
              <a:rPr lang="en-US" dirty="0"/>
              <a:t> Wang</a:t>
            </a:r>
          </a:p>
          <a:p>
            <a:r>
              <a:rPr lang="en-US" dirty="0" err="1"/>
              <a:t>Fudan</a:t>
            </a:r>
            <a:r>
              <a:rPr lang="en-US" dirty="0"/>
              <a:t> University</a:t>
            </a:r>
          </a:p>
        </p:txBody>
      </p:sp>
      <p:pic>
        <p:nvPicPr>
          <p:cNvPr id="4" name="Picture 4" descr="Image result for judith smith mad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579" y="2245063"/>
            <a:ext cx="1800225"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92310" y="4186879"/>
            <a:ext cx="2268763" cy="646331"/>
          </a:xfrm>
          <a:prstGeom prst="rect">
            <a:avLst/>
          </a:prstGeom>
          <a:noFill/>
        </p:spPr>
        <p:txBody>
          <a:bodyPr wrap="none" rtlCol="0">
            <a:spAutoFit/>
          </a:bodyPr>
          <a:lstStyle/>
          <a:p>
            <a:r>
              <a:rPr lang="en-US" dirty="0" err="1"/>
              <a:t>Assoc</a:t>
            </a:r>
            <a:r>
              <a:rPr lang="en-US" dirty="0"/>
              <a:t> Prof. Judy Smith</a:t>
            </a:r>
          </a:p>
          <a:p>
            <a:r>
              <a:rPr lang="en-US" dirty="0"/>
              <a:t>UW-Madison</a:t>
            </a:r>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205" y="2219578"/>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269602" y="4096439"/>
            <a:ext cx="1962603" cy="646331"/>
          </a:xfrm>
          <a:prstGeom prst="rect">
            <a:avLst/>
          </a:prstGeom>
          <a:noFill/>
        </p:spPr>
        <p:txBody>
          <a:bodyPr wrap="square" rtlCol="0">
            <a:spAutoFit/>
          </a:bodyPr>
          <a:lstStyle/>
          <a:p>
            <a:r>
              <a:rPr lang="en-US" dirty="0"/>
              <a:t>Dr. </a:t>
            </a:r>
            <a:r>
              <a:rPr lang="en-US" dirty="0" err="1"/>
              <a:t>Naren</a:t>
            </a:r>
            <a:r>
              <a:rPr lang="en-US" dirty="0"/>
              <a:t> </a:t>
            </a:r>
            <a:r>
              <a:rPr lang="en-US" dirty="0" err="1"/>
              <a:t>Epperla</a:t>
            </a:r>
            <a:endParaRPr lang="en-US" dirty="0"/>
          </a:p>
          <a:p>
            <a:r>
              <a:rPr lang="en-US" dirty="0"/>
              <a:t>OSU</a:t>
            </a:r>
          </a:p>
        </p:txBody>
      </p:sp>
      <p:sp>
        <p:nvSpPr>
          <p:cNvPr id="8" name="Title 1"/>
          <p:cNvSpPr txBox="1">
            <a:spLocks/>
          </p:cNvSpPr>
          <p:nvPr/>
        </p:nvSpPr>
        <p:spPr>
          <a:xfrm>
            <a:off x="3624909" y="654560"/>
            <a:ext cx="4767401" cy="7711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Acknowledgements</a:t>
            </a:r>
            <a:endParaRPr lang="en-US" dirty="0"/>
          </a:p>
        </p:txBody>
      </p:sp>
      <p:pic>
        <p:nvPicPr>
          <p:cNvPr id="9" name="Picture 8"/>
          <p:cNvPicPr>
            <a:picLocks noChangeAspect="1"/>
          </p:cNvPicPr>
          <p:nvPr/>
        </p:nvPicPr>
        <p:blipFill>
          <a:blip r:embed="rId5"/>
          <a:stretch>
            <a:fillRect/>
          </a:stretch>
        </p:blipFill>
        <p:spPr>
          <a:xfrm>
            <a:off x="3933359" y="2258599"/>
            <a:ext cx="1614686" cy="1899046"/>
          </a:xfrm>
          <a:prstGeom prst="rect">
            <a:avLst/>
          </a:prstGeom>
        </p:spPr>
      </p:pic>
      <p:sp>
        <p:nvSpPr>
          <p:cNvPr id="10" name="TextBox 9"/>
          <p:cNvSpPr txBox="1"/>
          <p:nvPr/>
        </p:nvSpPr>
        <p:spPr>
          <a:xfrm>
            <a:off x="3989805" y="4150063"/>
            <a:ext cx="1759008" cy="646331"/>
          </a:xfrm>
          <a:prstGeom prst="rect">
            <a:avLst/>
          </a:prstGeom>
          <a:noFill/>
        </p:spPr>
        <p:txBody>
          <a:bodyPr wrap="none" rtlCol="0">
            <a:spAutoFit/>
          </a:bodyPr>
          <a:lstStyle/>
          <a:p>
            <a:r>
              <a:rPr lang="en-US" dirty="0" smtClean="0"/>
              <a:t>Dr. </a:t>
            </a:r>
            <a:r>
              <a:rPr lang="en-US" dirty="0" err="1" smtClean="0"/>
              <a:t>Shuai</a:t>
            </a:r>
            <a:r>
              <a:rPr lang="en-US" dirty="0" smtClean="0"/>
              <a:t> Jiang</a:t>
            </a:r>
            <a:endParaRPr lang="en-US" dirty="0"/>
          </a:p>
          <a:p>
            <a:r>
              <a:rPr lang="en-US" dirty="0" err="1"/>
              <a:t>Fudan</a:t>
            </a:r>
            <a:r>
              <a:rPr lang="en-US" dirty="0"/>
              <a:t> University</a:t>
            </a:r>
          </a:p>
        </p:txBody>
      </p:sp>
    </p:spTree>
    <p:extLst>
      <p:ext uri="{BB962C8B-B14F-4D97-AF65-F5344CB8AC3E}">
        <p14:creationId xmlns:p14="http://schemas.microsoft.com/office/powerpoint/2010/main" val="19598796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874" y="969141"/>
            <a:ext cx="7315200" cy="2371725"/>
          </a:xfrm>
          <a:prstGeom prst="rect">
            <a:avLst/>
          </a:prstGeom>
        </p:spPr>
      </p:pic>
    </p:spTree>
    <p:extLst>
      <p:ext uri="{BB962C8B-B14F-4D97-AF65-F5344CB8AC3E}">
        <p14:creationId xmlns:p14="http://schemas.microsoft.com/office/powerpoint/2010/main" val="1502957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49683"/>
          <a:stretch/>
        </p:blipFill>
        <p:spPr>
          <a:xfrm>
            <a:off x="3309091" y="895531"/>
            <a:ext cx="5322703" cy="5719594"/>
          </a:xfrm>
          <a:prstGeom prst="rect">
            <a:avLst/>
          </a:prstGeom>
        </p:spPr>
      </p:pic>
      <p:sp>
        <p:nvSpPr>
          <p:cNvPr id="3" name="Rectangle 2"/>
          <p:cNvSpPr/>
          <p:nvPr/>
        </p:nvSpPr>
        <p:spPr>
          <a:xfrm>
            <a:off x="1576323" y="79924"/>
            <a:ext cx="8985152" cy="584775"/>
          </a:xfrm>
          <a:prstGeom prst="rect">
            <a:avLst/>
          </a:prstGeom>
        </p:spPr>
        <p:txBody>
          <a:bodyPr wrap="none">
            <a:spAutoFit/>
          </a:bodyPr>
          <a:lstStyle/>
          <a:p>
            <a:r>
              <a:rPr lang="en-US" sz="3200" b="1" dirty="0">
                <a:solidFill>
                  <a:schemeClr val="tx2"/>
                </a:solidFill>
                <a:latin typeface="Adobe Gothic Std B" panose="020B0800000000000000" pitchFamily="34" charset="-128"/>
                <a:ea typeface="Adobe Gothic Std B" panose="020B0800000000000000" pitchFamily="34" charset="-128"/>
                <a:cs typeface="+mj-cs"/>
              </a:rPr>
              <a:t>Human iron metabolism and iron homeostasis</a:t>
            </a:r>
            <a:r>
              <a:rPr lang="en-US" sz="2800" dirty="0"/>
              <a:t> </a:t>
            </a:r>
          </a:p>
        </p:txBody>
      </p:sp>
      <p:sp>
        <p:nvSpPr>
          <p:cNvPr id="4" name="Rectangle 3"/>
          <p:cNvSpPr/>
          <p:nvPr/>
        </p:nvSpPr>
        <p:spPr>
          <a:xfrm>
            <a:off x="4326967" y="3524496"/>
            <a:ext cx="691215" cy="230832"/>
          </a:xfrm>
          <a:prstGeom prst="rect">
            <a:avLst/>
          </a:prstGeom>
        </p:spPr>
        <p:txBody>
          <a:bodyPr wrap="none">
            <a:spAutoFit/>
          </a:bodyPr>
          <a:lstStyle/>
          <a:p>
            <a:r>
              <a:rPr lang="en-US" sz="900" b="1" dirty="0">
                <a:solidFill>
                  <a:srgbClr val="00B050"/>
                </a:solidFill>
                <a:latin typeface="inherit"/>
              </a:rPr>
              <a:t>SLC40A1</a:t>
            </a:r>
            <a:endParaRPr lang="en-US" sz="900" dirty="0">
              <a:solidFill>
                <a:srgbClr val="00B050"/>
              </a:solidFill>
            </a:endParaRPr>
          </a:p>
        </p:txBody>
      </p:sp>
      <p:sp>
        <p:nvSpPr>
          <p:cNvPr id="5" name="Rectangle 4"/>
          <p:cNvSpPr/>
          <p:nvPr/>
        </p:nvSpPr>
        <p:spPr>
          <a:xfrm>
            <a:off x="4376504" y="1679099"/>
            <a:ext cx="636713" cy="276999"/>
          </a:xfrm>
          <a:prstGeom prst="rect">
            <a:avLst/>
          </a:prstGeom>
        </p:spPr>
        <p:txBody>
          <a:bodyPr wrap="none">
            <a:spAutoFit/>
          </a:bodyPr>
          <a:lstStyle/>
          <a:p>
            <a:r>
              <a:rPr lang="en-US" sz="1200" b="1" dirty="0" smtClean="0">
                <a:solidFill>
                  <a:srgbClr val="00B0F0"/>
                </a:solidFill>
                <a:latin typeface="inherit"/>
              </a:rPr>
              <a:t>HAMP</a:t>
            </a:r>
            <a:endParaRPr lang="en-US" sz="1200" dirty="0">
              <a:solidFill>
                <a:srgbClr val="00B0F0"/>
              </a:solidFill>
            </a:endParaRPr>
          </a:p>
        </p:txBody>
      </p:sp>
      <p:sp>
        <p:nvSpPr>
          <p:cNvPr id="6" name="Rectangle 5"/>
          <p:cNvSpPr/>
          <p:nvPr/>
        </p:nvSpPr>
        <p:spPr>
          <a:xfrm>
            <a:off x="925746" y="2682065"/>
            <a:ext cx="2383345" cy="369332"/>
          </a:xfrm>
          <a:prstGeom prst="rect">
            <a:avLst/>
          </a:prstGeom>
        </p:spPr>
        <p:txBody>
          <a:bodyPr wrap="none">
            <a:spAutoFit/>
          </a:bodyPr>
          <a:lstStyle/>
          <a:p>
            <a:r>
              <a:rPr lang="en-US" b="1" dirty="0">
                <a:solidFill>
                  <a:srgbClr val="7030A0"/>
                </a:solidFill>
              </a:rPr>
              <a:t>Intestinal mucosal cells</a:t>
            </a:r>
          </a:p>
        </p:txBody>
      </p:sp>
      <p:sp>
        <p:nvSpPr>
          <p:cNvPr id="7" name="Rectangle 6"/>
          <p:cNvSpPr/>
          <p:nvPr/>
        </p:nvSpPr>
        <p:spPr>
          <a:xfrm>
            <a:off x="8631794" y="1448266"/>
            <a:ext cx="2399118" cy="646331"/>
          </a:xfrm>
          <a:prstGeom prst="rect">
            <a:avLst/>
          </a:prstGeom>
        </p:spPr>
        <p:txBody>
          <a:bodyPr wrap="none">
            <a:spAutoFit/>
          </a:bodyPr>
          <a:lstStyle/>
          <a:p>
            <a:r>
              <a:rPr lang="en-US" b="1" dirty="0">
                <a:solidFill>
                  <a:srgbClr val="7030A0"/>
                </a:solidFill>
              </a:rPr>
              <a:t>L</a:t>
            </a:r>
            <a:r>
              <a:rPr lang="en-US" b="1" dirty="0" smtClean="0">
                <a:solidFill>
                  <a:srgbClr val="7030A0"/>
                </a:solidFill>
              </a:rPr>
              <a:t>iver cells</a:t>
            </a:r>
          </a:p>
          <a:p>
            <a:r>
              <a:rPr lang="en-US" b="1" dirty="0" smtClean="0">
                <a:solidFill>
                  <a:srgbClr val="7030A0"/>
                </a:solidFill>
              </a:rPr>
              <a:t>Storage and Regulation</a:t>
            </a:r>
            <a:endParaRPr lang="en-US" b="1" dirty="0">
              <a:solidFill>
                <a:srgbClr val="7030A0"/>
              </a:solidFill>
            </a:endParaRPr>
          </a:p>
        </p:txBody>
      </p:sp>
      <p:sp>
        <p:nvSpPr>
          <p:cNvPr id="9" name="Rectangle 8"/>
          <p:cNvSpPr/>
          <p:nvPr/>
        </p:nvSpPr>
        <p:spPr>
          <a:xfrm>
            <a:off x="8649561" y="5977872"/>
            <a:ext cx="2289922" cy="646331"/>
          </a:xfrm>
          <a:prstGeom prst="rect">
            <a:avLst/>
          </a:prstGeom>
        </p:spPr>
        <p:txBody>
          <a:bodyPr wrap="none">
            <a:spAutoFit/>
          </a:bodyPr>
          <a:lstStyle/>
          <a:p>
            <a:r>
              <a:rPr lang="en-US" b="1" dirty="0" smtClean="0">
                <a:solidFill>
                  <a:srgbClr val="7030A0"/>
                </a:solidFill>
              </a:rPr>
              <a:t>Blood Cells</a:t>
            </a:r>
          </a:p>
          <a:p>
            <a:r>
              <a:rPr lang="en-US" b="1" dirty="0" smtClean="0">
                <a:solidFill>
                  <a:srgbClr val="7030A0"/>
                </a:solidFill>
              </a:rPr>
              <a:t>Storage and Transport</a:t>
            </a:r>
            <a:endParaRPr lang="en-US" b="1" dirty="0">
              <a:solidFill>
                <a:srgbClr val="7030A0"/>
              </a:solidFill>
            </a:endParaRPr>
          </a:p>
        </p:txBody>
      </p:sp>
      <p:sp>
        <p:nvSpPr>
          <p:cNvPr id="10" name="Rectangle 9"/>
          <p:cNvSpPr/>
          <p:nvPr/>
        </p:nvSpPr>
        <p:spPr>
          <a:xfrm>
            <a:off x="1620872" y="3097563"/>
            <a:ext cx="1688219" cy="369332"/>
          </a:xfrm>
          <a:prstGeom prst="rect">
            <a:avLst/>
          </a:prstGeom>
        </p:spPr>
        <p:txBody>
          <a:bodyPr wrap="none">
            <a:spAutoFit/>
          </a:bodyPr>
          <a:lstStyle/>
          <a:p>
            <a:r>
              <a:rPr lang="en-US" b="1" dirty="0">
                <a:solidFill>
                  <a:srgbClr val="7030A0"/>
                </a:solidFill>
              </a:rPr>
              <a:t>Iron Absorption</a:t>
            </a:r>
          </a:p>
        </p:txBody>
      </p:sp>
      <p:sp>
        <p:nvSpPr>
          <p:cNvPr id="11" name="Oval 10"/>
          <p:cNvSpPr/>
          <p:nvPr/>
        </p:nvSpPr>
        <p:spPr>
          <a:xfrm>
            <a:off x="811658" y="2363056"/>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33479" y="5581144"/>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17706" y="1133003"/>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圆角矩形 13"/>
          <p:cNvSpPr/>
          <p:nvPr/>
        </p:nvSpPr>
        <p:spPr>
          <a:xfrm>
            <a:off x="793891" y="3755328"/>
            <a:ext cx="2497433" cy="1111140"/>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09973" y="3849233"/>
            <a:ext cx="2323313" cy="923330"/>
          </a:xfrm>
          <a:prstGeom prst="rect">
            <a:avLst/>
          </a:prstGeom>
          <a:noFill/>
        </p:spPr>
        <p:txBody>
          <a:bodyPr wrap="square" rtlCol="0">
            <a:spAutoFit/>
          </a:bodyPr>
          <a:lstStyle/>
          <a:p>
            <a:r>
              <a:rPr lang="en-US" altLang="zh-CN" dirty="0" smtClean="0"/>
              <a:t>Iron Absorption</a:t>
            </a:r>
            <a:r>
              <a:rPr lang="zh-CN" altLang="en-US" dirty="0" smtClean="0"/>
              <a:t>：</a:t>
            </a:r>
            <a:r>
              <a:rPr lang="en-US" altLang="zh-CN" dirty="0" smtClean="0"/>
              <a:t>DCYTB</a:t>
            </a:r>
            <a:r>
              <a:rPr lang="zh-CN" altLang="en-US" dirty="0" smtClean="0"/>
              <a:t>、</a:t>
            </a:r>
            <a:r>
              <a:rPr lang="en-US" altLang="zh-CN" dirty="0" smtClean="0"/>
              <a:t>DMT1</a:t>
            </a:r>
          </a:p>
          <a:p>
            <a:r>
              <a:rPr lang="en-US" altLang="zh-CN" dirty="0"/>
              <a:t>Iron </a:t>
            </a:r>
            <a:r>
              <a:rPr lang="en-US" altLang="zh-CN" dirty="0" smtClean="0"/>
              <a:t>Storage</a:t>
            </a:r>
            <a:r>
              <a:rPr lang="zh-CN" altLang="en-US" dirty="0" smtClean="0"/>
              <a:t>：</a:t>
            </a:r>
            <a:r>
              <a:rPr lang="en-US" altLang="zh-CN" dirty="0" smtClean="0"/>
              <a:t>Ferritin</a:t>
            </a:r>
            <a:endParaRPr lang="zh-CN" altLang="en-US" dirty="0"/>
          </a:p>
        </p:txBody>
      </p:sp>
    </p:spTree>
    <p:extLst>
      <p:ext uri="{BB962C8B-B14F-4D97-AF65-F5344CB8AC3E}">
        <p14:creationId xmlns:p14="http://schemas.microsoft.com/office/powerpoint/2010/main" val="257281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49683"/>
          <a:stretch/>
        </p:blipFill>
        <p:spPr>
          <a:xfrm>
            <a:off x="3309091" y="895531"/>
            <a:ext cx="5322703" cy="5719594"/>
          </a:xfrm>
          <a:prstGeom prst="rect">
            <a:avLst/>
          </a:prstGeom>
        </p:spPr>
      </p:pic>
      <p:sp>
        <p:nvSpPr>
          <p:cNvPr id="3" name="Rectangle 2"/>
          <p:cNvSpPr/>
          <p:nvPr/>
        </p:nvSpPr>
        <p:spPr>
          <a:xfrm>
            <a:off x="1576323" y="79924"/>
            <a:ext cx="8985152" cy="584775"/>
          </a:xfrm>
          <a:prstGeom prst="rect">
            <a:avLst/>
          </a:prstGeom>
        </p:spPr>
        <p:txBody>
          <a:bodyPr wrap="none">
            <a:spAutoFit/>
          </a:bodyPr>
          <a:lstStyle/>
          <a:p>
            <a:r>
              <a:rPr lang="en-US" sz="3200" b="1" dirty="0">
                <a:solidFill>
                  <a:schemeClr val="tx2"/>
                </a:solidFill>
                <a:latin typeface="Adobe Gothic Std B" panose="020B0800000000000000" pitchFamily="34" charset="-128"/>
                <a:ea typeface="Adobe Gothic Std B" panose="020B0800000000000000" pitchFamily="34" charset="-128"/>
                <a:cs typeface="+mj-cs"/>
              </a:rPr>
              <a:t>Human iron metabolism and iron homeostasis</a:t>
            </a:r>
            <a:r>
              <a:rPr lang="en-US" sz="2800" dirty="0"/>
              <a:t> </a:t>
            </a:r>
          </a:p>
        </p:txBody>
      </p:sp>
      <p:sp>
        <p:nvSpPr>
          <p:cNvPr id="4" name="Rectangle 3"/>
          <p:cNvSpPr/>
          <p:nvPr/>
        </p:nvSpPr>
        <p:spPr>
          <a:xfrm>
            <a:off x="4326967" y="3524496"/>
            <a:ext cx="691215" cy="230832"/>
          </a:xfrm>
          <a:prstGeom prst="rect">
            <a:avLst/>
          </a:prstGeom>
        </p:spPr>
        <p:txBody>
          <a:bodyPr wrap="none">
            <a:spAutoFit/>
          </a:bodyPr>
          <a:lstStyle/>
          <a:p>
            <a:r>
              <a:rPr lang="en-US" sz="900" b="1" dirty="0">
                <a:solidFill>
                  <a:srgbClr val="00B050"/>
                </a:solidFill>
                <a:latin typeface="inherit"/>
              </a:rPr>
              <a:t>SLC40A1</a:t>
            </a:r>
            <a:endParaRPr lang="en-US" sz="900" dirty="0">
              <a:solidFill>
                <a:srgbClr val="00B050"/>
              </a:solidFill>
            </a:endParaRPr>
          </a:p>
        </p:txBody>
      </p:sp>
      <p:sp>
        <p:nvSpPr>
          <p:cNvPr id="5" name="Rectangle 4"/>
          <p:cNvSpPr/>
          <p:nvPr/>
        </p:nvSpPr>
        <p:spPr>
          <a:xfrm>
            <a:off x="4376504" y="1679099"/>
            <a:ext cx="636713" cy="276999"/>
          </a:xfrm>
          <a:prstGeom prst="rect">
            <a:avLst/>
          </a:prstGeom>
        </p:spPr>
        <p:txBody>
          <a:bodyPr wrap="none">
            <a:spAutoFit/>
          </a:bodyPr>
          <a:lstStyle/>
          <a:p>
            <a:r>
              <a:rPr lang="en-US" sz="1200" b="1" dirty="0" smtClean="0">
                <a:solidFill>
                  <a:srgbClr val="00B0F0"/>
                </a:solidFill>
                <a:latin typeface="inherit"/>
              </a:rPr>
              <a:t>HAMP</a:t>
            </a:r>
            <a:endParaRPr lang="en-US" sz="1200" dirty="0">
              <a:solidFill>
                <a:srgbClr val="00B0F0"/>
              </a:solidFill>
            </a:endParaRPr>
          </a:p>
        </p:txBody>
      </p:sp>
      <p:sp>
        <p:nvSpPr>
          <p:cNvPr id="6" name="Rectangle 5"/>
          <p:cNvSpPr/>
          <p:nvPr/>
        </p:nvSpPr>
        <p:spPr>
          <a:xfrm>
            <a:off x="925746" y="2682065"/>
            <a:ext cx="2383345" cy="369332"/>
          </a:xfrm>
          <a:prstGeom prst="rect">
            <a:avLst/>
          </a:prstGeom>
        </p:spPr>
        <p:txBody>
          <a:bodyPr wrap="none">
            <a:spAutoFit/>
          </a:bodyPr>
          <a:lstStyle/>
          <a:p>
            <a:r>
              <a:rPr lang="en-US" b="1" dirty="0">
                <a:solidFill>
                  <a:srgbClr val="7030A0"/>
                </a:solidFill>
              </a:rPr>
              <a:t>Intestinal mucosal cells</a:t>
            </a:r>
          </a:p>
        </p:txBody>
      </p:sp>
      <p:sp>
        <p:nvSpPr>
          <p:cNvPr id="7" name="Rectangle 6"/>
          <p:cNvSpPr/>
          <p:nvPr/>
        </p:nvSpPr>
        <p:spPr>
          <a:xfrm>
            <a:off x="8631794" y="1448266"/>
            <a:ext cx="2399118" cy="646331"/>
          </a:xfrm>
          <a:prstGeom prst="rect">
            <a:avLst/>
          </a:prstGeom>
        </p:spPr>
        <p:txBody>
          <a:bodyPr wrap="none">
            <a:spAutoFit/>
          </a:bodyPr>
          <a:lstStyle/>
          <a:p>
            <a:r>
              <a:rPr lang="en-US" b="1" dirty="0">
                <a:solidFill>
                  <a:srgbClr val="7030A0"/>
                </a:solidFill>
              </a:rPr>
              <a:t>L</a:t>
            </a:r>
            <a:r>
              <a:rPr lang="en-US" b="1" dirty="0" smtClean="0">
                <a:solidFill>
                  <a:srgbClr val="7030A0"/>
                </a:solidFill>
              </a:rPr>
              <a:t>iver cells</a:t>
            </a:r>
          </a:p>
          <a:p>
            <a:r>
              <a:rPr lang="en-US" b="1" dirty="0" smtClean="0">
                <a:solidFill>
                  <a:srgbClr val="7030A0"/>
                </a:solidFill>
              </a:rPr>
              <a:t>Storage and Regulation</a:t>
            </a:r>
            <a:endParaRPr lang="en-US" b="1" dirty="0">
              <a:solidFill>
                <a:srgbClr val="7030A0"/>
              </a:solidFill>
            </a:endParaRPr>
          </a:p>
        </p:txBody>
      </p:sp>
      <p:sp>
        <p:nvSpPr>
          <p:cNvPr id="9" name="Rectangle 8"/>
          <p:cNvSpPr/>
          <p:nvPr/>
        </p:nvSpPr>
        <p:spPr>
          <a:xfrm>
            <a:off x="8649561" y="5977872"/>
            <a:ext cx="2289922" cy="646331"/>
          </a:xfrm>
          <a:prstGeom prst="rect">
            <a:avLst/>
          </a:prstGeom>
        </p:spPr>
        <p:txBody>
          <a:bodyPr wrap="none">
            <a:spAutoFit/>
          </a:bodyPr>
          <a:lstStyle/>
          <a:p>
            <a:r>
              <a:rPr lang="en-US" b="1" dirty="0" smtClean="0">
                <a:solidFill>
                  <a:srgbClr val="7030A0"/>
                </a:solidFill>
              </a:rPr>
              <a:t>Blood Cells</a:t>
            </a:r>
          </a:p>
          <a:p>
            <a:r>
              <a:rPr lang="en-US" b="1" dirty="0" smtClean="0">
                <a:solidFill>
                  <a:srgbClr val="7030A0"/>
                </a:solidFill>
              </a:rPr>
              <a:t>Storage and Transport</a:t>
            </a:r>
            <a:endParaRPr lang="en-US" b="1" dirty="0">
              <a:solidFill>
                <a:srgbClr val="7030A0"/>
              </a:solidFill>
            </a:endParaRPr>
          </a:p>
        </p:txBody>
      </p:sp>
      <p:sp>
        <p:nvSpPr>
          <p:cNvPr id="10" name="Rectangle 9"/>
          <p:cNvSpPr/>
          <p:nvPr/>
        </p:nvSpPr>
        <p:spPr>
          <a:xfrm>
            <a:off x="1620872" y="3097563"/>
            <a:ext cx="1688219" cy="369332"/>
          </a:xfrm>
          <a:prstGeom prst="rect">
            <a:avLst/>
          </a:prstGeom>
        </p:spPr>
        <p:txBody>
          <a:bodyPr wrap="none">
            <a:spAutoFit/>
          </a:bodyPr>
          <a:lstStyle/>
          <a:p>
            <a:r>
              <a:rPr lang="en-US" b="1" dirty="0">
                <a:solidFill>
                  <a:srgbClr val="7030A0"/>
                </a:solidFill>
              </a:rPr>
              <a:t>Iron Absorption</a:t>
            </a:r>
          </a:p>
        </p:txBody>
      </p:sp>
      <p:sp>
        <p:nvSpPr>
          <p:cNvPr id="11" name="Oval 10"/>
          <p:cNvSpPr/>
          <p:nvPr/>
        </p:nvSpPr>
        <p:spPr>
          <a:xfrm>
            <a:off x="811658" y="2363056"/>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33479" y="5581144"/>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17706" y="1133003"/>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圆角矩形 13"/>
          <p:cNvSpPr/>
          <p:nvPr/>
        </p:nvSpPr>
        <p:spPr>
          <a:xfrm>
            <a:off x="8610195" y="4448493"/>
            <a:ext cx="2497433" cy="1111140"/>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708054" y="4542398"/>
            <a:ext cx="2323313" cy="923330"/>
          </a:xfrm>
          <a:prstGeom prst="rect">
            <a:avLst/>
          </a:prstGeom>
          <a:noFill/>
        </p:spPr>
        <p:txBody>
          <a:bodyPr wrap="square" rtlCol="0">
            <a:spAutoFit/>
          </a:bodyPr>
          <a:lstStyle/>
          <a:p>
            <a:r>
              <a:rPr lang="en-US" altLang="zh-CN" dirty="0" smtClean="0"/>
              <a:t>Iron Transporter</a:t>
            </a:r>
            <a:r>
              <a:rPr lang="zh-CN" altLang="en-US" dirty="0" smtClean="0"/>
              <a:t>：</a:t>
            </a:r>
            <a:r>
              <a:rPr lang="en-US" altLang="zh-CN" dirty="0" smtClean="0"/>
              <a:t>Fpn1</a:t>
            </a:r>
            <a:r>
              <a:rPr lang="zh-CN" altLang="en-US" dirty="0" smtClean="0"/>
              <a:t>、</a:t>
            </a:r>
            <a:r>
              <a:rPr lang="en-US" altLang="zh-CN" dirty="0" smtClean="0"/>
              <a:t>TfR1</a:t>
            </a:r>
          </a:p>
          <a:p>
            <a:r>
              <a:rPr lang="en-US" altLang="zh-CN" dirty="0"/>
              <a:t>Iron </a:t>
            </a:r>
            <a:r>
              <a:rPr lang="en-US" altLang="zh-CN" dirty="0" smtClean="0"/>
              <a:t>Storage</a:t>
            </a:r>
            <a:r>
              <a:rPr lang="zh-CN" altLang="en-US" dirty="0" smtClean="0"/>
              <a:t>：</a:t>
            </a:r>
            <a:r>
              <a:rPr lang="en-US" altLang="zh-CN" dirty="0" err="1" smtClean="0"/>
              <a:t>Tf</a:t>
            </a:r>
            <a:endParaRPr lang="zh-CN" altLang="en-US" dirty="0"/>
          </a:p>
        </p:txBody>
      </p:sp>
    </p:spTree>
    <p:extLst>
      <p:ext uri="{BB962C8B-B14F-4D97-AF65-F5344CB8AC3E}">
        <p14:creationId xmlns:p14="http://schemas.microsoft.com/office/powerpoint/2010/main" val="2341393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49683"/>
          <a:stretch/>
        </p:blipFill>
        <p:spPr>
          <a:xfrm>
            <a:off x="3309091" y="895531"/>
            <a:ext cx="5322703" cy="5719594"/>
          </a:xfrm>
          <a:prstGeom prst="rect">
            <a:avLst/>
          </a:prstGeom>
        </p:spPr>
      </p:pic>
      <p:sp>
        <p:nvSpPr>
          <p:cNvPr id="3" name="Rectangle 2"/>
          <p:cNvSpPr/>
          <p:nvPr/>
        </p:nvSpPr>
        <p:spPr>
          <a:xfrm>
            <a:off x="1576323" y="79924"/>
            <a:ext cx="8985152" cy="584775"/>
          </a:xfrm>
          <a:prstGeom prst="rect">
            <a:avLst/>
          </a:prstGeom>
        </p:spPr>
        <p:txBody>
          <a:bodyPr wrap="none">
            <a:spAutoFit/>
          </a:bodyPr>
          <a:lstStyle/>
          <a:p>
            <a:r>
              <a:rPr lang="en-US" sz="3200" b="1" dirty="0">
                <a:solidFill>
                  <a:schemeClr val="tx2"/>
                </a:solidFill>
                <a:latin typeface="Adobe Gothic Std B" panose="020B0800000000000000" pitchFamily="34" charset="-128"/>
                <a:ea typeface="Adobe Gothic Std B" panose="020B0800000000000000" pitchFamily="34" charset="-128"/>
                <a:cs typeface="+mj-cs"/>
              </a:rPr>
              <a:t>Human iron metabolism and iron homeostasis</a:t>
            </a:r>
            <a:r>
              <a:rPr lang="en-US" sz="2800" dirty="0"/>
              <a:t> </a:t>
            </a:r>
          </a:p>
        </p:txBody>
      </p:sp>
      <p:sp>
        <p:nvSpPr>
          <p:cNvPr id="4" name="Rectangle 3"/>
          <p:cNvSpPr/>
          <p:nvPr/>
        </p:nvSpPr>
        <p:spPr>
          <a:xfrm>
            <a:off x="4326967" y="3524496"/>
            <a:ext cx="691215" cy="230832"/>
          </a:xfrm>
          <a:prstGeom prst="rect">
            <a:avLst/>
          </a:prstGeom>
        </p:spPr>
        <p:txBody>
          <a:bodyPr wrap="none">
            <a:spAutoFit/>
          </a:bodyPr>
          <a:lstStyle/>
          <a:p>
            <a:r>
              <a:rPr lang="en-US" sz="900" b="1" dirty="0">
                <a:solidFill>
                  <a:srgbClr val="00B050"/>
                </a:solidFill>
                <a:latin typeface="inherit"/>
              </a:rPr>
              <a:t>SLC40A1</a:t>
            </a:r>
            <a:endParaRPr lang="en-US" sz="900" dirty="0">
              <a:solidFill>
                <a:srgbClr val="00B050"/>
              </a:solidFill>
            </a:endParaRPr>
          </a:p>
        </p:txBody>
      </p:sp>
      <p:sp>
        <p:nvSpPr>
          <p:cNvPr id="5" name="Rectangle 4"/>
          <p:cNvSpPr/>
          <p:nvPr/>
        </p:nvSpPr>
        <p:spPr>
          <a:xfrm>
            <a:off x="4376504" y="1679099"/>
            <a:ext cx="636713" cy="276999"/>
          </a:xfrm>
          <a:prstGeom prst="rect">
            <a:avLst/>
          </a:prstGeom>
        </p:spPr>
        <p:txBody>
          <a:bodyPr wrap="none">
            <a:spAutoFit/>
          </a:bodyPr>
          <a:lstStyle/>
          <a:p>
            <a:r>
              <a:rPr lang="en-US" sz="1200" b="1" dirty="0" smtClean="0">
                <a:solidFill>
                  <a:srgbClr val="00B0F0"/>
                </a:solidFill>
                <a:latin typeface="inherit"/>
              </a:rPr>
              <a:t>HAMP</a:t>
            </a:r>
            <a:endParaRPr lang="en-US" sz="1200" dirty="0">
              <a:solidFill>
                <a:srgbClr val="00B0F0"/>
              </a:solidFill>
            </a:endParaRPr>
          </a:p>
        </p:txBody>
      </p:sp>
      <p:sp>
        <p:nvSpPr>
          <p:cNvPr id="6" name="Rectangle 5"/>
          <p:cNvSpPr/>
          <p:nvPr/>
        </p:nvSpPr>
        <p:spPr>
          <a:xfrm>
            <a:off x="925746" y="2682065"/>
            <a:ext cx="2383345" cy="369332"/>
          </a:xfrm>
          <a:prstGeom prst="rect">
            <a:avLst/>
          </a:prstGeom>
        </p:spPr>
        <p:txBody>
          <a:bodyPr wrap="none">
            <a:spAutoFit/>
          </a:bodyPr>
          <a:lstStyle/>
          <a:p>
            <a:r>
              <a:rPr lang="en-US" b="1" dirty="0">
                <a:solidFill>
                  <a:srgbClr val="7030A0"/>
                </a:solidFill>
              </a:rPr>
              <a:t>Intestinal mucosal cells</a:t>
            </a:r>
          </a:p>
        </p:txBody>
      </p:sp>
      <p:sp>
        <p:nvSpPr>
          <p:cNvPr id="7" name="Rectangle 6"/>
          <p:cNvSpPr/>
          <p:nvPr/>
        </p:nvSpPr>
        <p:spPr>
          <a:xfrm>
            <a:off x="8631794" y="1448266"/>
            <a:ext cx="2399118" cy="646331"/>
          </a:xfrm>
          <a:prstGeom prst="rect">
            <a:avLst/>
          </a:prstGeom>
        </p:spPr>
        <p:txBody>
          <a:bodyPr wrap="none">
            <a:spAutoFit/>
          </a:bodyPr>
          <a:lstStyle/>
          <a:p>
            <a:r>
              <a:rPr lang="en-US" b="1" dirty="0">
                <a:solidFill>
                  <a:srgbClr val="7030A0"/>
                </a:solidFill>
              </a:rPr>
              <a:t>L</a:t>
            </a:r>
            <a:r>
              <a:rPr lang="en-US" b="1" dirty="0" smtClean="0">
                <a:solidFill>
                  <a:srgbClr val="7030A0"/>
                </a:solidFill>
              </a:rPr>
              <a:t>iver cells</a:t>
            </a:r>
          </a:p>
          <a:p>
            <a:r>
              <a:rPr lang="en-US" b="1" dirty="0" smtClean="0">
                <a:solidFill>
                  <a:srgbClr val="7030A0"/>
                </a:solidFill>
              </a:rPr>
              <a:t>Storage and Regulation</a:t>
            </a:r>
            <a:endParaRPr lang="en-US" b="1" dirty="0">
              <a:solidFill>
                <a:srgbClr val="7030A0"/>
              </a:solidFill>
            </a:endParaRPr>
          </a:p>
        </p:txBody>
      </p:sp>
      <p:sp>
        <p:nvSpPr>
          <p:cNvPr id="9" name="Rectangle 8"/>
          <p:cNvSpPr/>
          <p:nvPr/>
        </p:nvSpPr>
        <p:spPr>
          <a:xfrm>
            <a:off x="8649561" y="5977872"/>
            <a:ext cx="2289922" cy="646331"/>
          </a:xfrm>
          <a:prstGeom prst="rect">
            <a:avLst/>
          </a:prstGeom>
        </p:spPr>
        <p:txBody>
          <a:bodyPr wrap="none">
            <a:spAutoFit/>
          </a:bodyPr>
          <a:lstStyle/>
          <a:p>
            <a:r>
              <a:rPr lang="en-US" b="1" dirty="0" smtClean="0">
                <a:solidFill>
                  <a:srgbClr val="7030A0"/>
                </a:solidFill>
              </a:rPr>
              <a:t>Blood Cells</a:t>
            </a:r>
          </a:p>
          <a:p>
            <a:r>
              <a:rPr lang="en-US" b="1" dirty="0" smtClean="0">
                <a:solidFill>
                  <a:srgbClr val="7030A0"/>
                </a:solidFill>
              </a:rPr>
              <a:t>Storage and Transport</a:t>
            </a:r>
            <a:endParaRPr lang="en-US" b="1" dirty="0">
              <a:solidFill>
                <a:srgbClr val="7030A0"/>
              </a:solidFill>
            </a:endParaRPr>
          </a:p>
        </p:txBody>
      </p:sp>
      <p:sp>
        <p:nvSpPr>
          <p:cNvPr id="10" name="Rectangle 9"/>
          <p:cNvSpPr/>
          <p:nvPr/>
        </p:nvSpPr>
        <p:spPr>
          <a:xfrm>
            <a:off x="1620872" y="3097563"/>
            <a:ext cx="1688219" cy="369332"/>
          </a:xfrm>
          <a:prstGeom prst="rect">
            <a:avLst/>
          </a:prstGeom>
        </p:spPr>
        <p:txBody>
          <a:bodyPr wrap="none">
            <a:spAutoFit/>
          </a:bodyPr>
          <a:lstStyle/>
          <a:p>
            <a:r>
              <a:rPr lang="en-US" b="1" dirty="0">
                <a:solidFill>
                  <a:srgbClr val="7030A0"/>
                </a:solidFill>
              </a:rPr>
              <a:t>Iron Absorption</a:t>
            </a:r>
          </a:p>
        </p:txBody>
      </p:sp>
      <p:sp>
        <p:nvSpPr>
          <p:cNvPr id="11" name="Oval 10"/>
          <p:cNvSpPr/>
          <p:nvPr/>
        </p:nvSpPr>
        <p:spPr>
          <a:xfrm>
            <a:off x="811658" y="2363056"/>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33479" y="5581144"/>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17706" y="1133003"/>
            <a:ext cx="2497433" cy="1276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圆角矩形 13"/>
          <p:cNvSpPr/>
          <p:nvPr/>
        </p:nvSpPr>
        <p:spPr>
          <a:xfrm>
            <a:off x="8649561" y="2413356"/>
            <a:ext cx="2497433" cy="856786"/>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747420" y="2507261"/>
            <a:ext cx="2323313" cy="646331"/>
          </a:xfrm>
          <a:prstGeom prst="rect">
            <a:avLst/>
          </a:prstGeom>
          <a:noFill/>
        </p:spPr>
        <p:txBody>
          <a:bodyPr wrap="square" rtlCol="0">
            <a:spAutoFit/>
          </a:bodyPr>
          <a:lstStyle/>
          <a:p>
            <a:r>
              <a:rPr lang="en-US" altLang="zh-CN" dirty="0"/>
              <a:t>Iron homeostasis</a:t>
            </a:r>
            <a:r>
              <a:rPr lang="zh-CN" altLang="en-US" dirty="0" smtClean="0"/>
              <a:t>：</a:t>
            </a:r>
            <a:endParaRPr lang="en-US" altLang="zh-CN" dirty="0" smtClean="0"/>
          </a:p>
          <a:p>
            <a:r>
              <a:rPr lang="en-US" altLang="zh-CN" dirty="0" err="1"/>
              <a:t>hepcidin</a:t>
            </a:r>
            <a:endParaRPr lang="zh-CN" altLang="en-US" dirty="0"/>
          </a:p>
        </p:txBody>
      </p:sp>
    </p:spTree>
    <p:extLst>
      <p:ext uri="{BB962C8B-B14F-4D97-AF65-F5344CB8AC3E}">
        <p14:creationId xmlns:p14="http://schemas.microsoft.com/office/powerpoint/2010/main" val="3145360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37535039"/>
              </p:ext>
            </p:extLst>
          </p:nvPr>
        </p:nvGraphicFramePr>
        <p:xfrm>
          <a:off x="429111" y="1314740"/>
          <a:ext cx="11364684" cy="5541616"/>
        </p:xfrm>
        <a:graphic>
          <a:graphicData uri="http://schemas.openxmlformats.org/drawingml/2006/table">
            <a:tbl>
              <a:tblPr/>
              <a:tblGrid>
                <a:gridCol w="1894114">
                  <a:extLst>
                    <a:ext uri="{9D8B030D-6E8A-4147-A177-3AD203B41FA5}">
                      <a16:colId xmlns:a16="http://schemas.microsoft.com/office/drawing/2014/main" val="4151046783"/>
                    </a:ext>
                  </a:extLst>
                </a:gridCol>
                <a:gridCol w="1894114">
                  <a:extLst>
                    <a:ext uri="{9D8B030D-6E8A-4147-A177-3AD203B41FA5}">
                      <a16:colId xmlns:a16="http://schemas.microsoft.com/office/drawing/2014/main" val="3537223954"/>
                    </a:ext>
                  </a:extLst>
                </a:gridCol>
                <a:gridCol w="1894114">
                  <a:extLst>
                    <a:ext uri="{9D8B030D-6E8A-4147-A177-3AD203B41FA5}">
                      <a16:colId xmlns:a16="http://schemas.microsoft.com/office/drawing/2014/main" val="2211059746"/>
                    </a:ext>
                  </a:extLst>
                </a:gridCol>
                <a:gridCol w="1894114">
                  <a:extLst>
                    <a:ext uri="{9D8B030D-6E8A-4147-A177-3AD203B41FA5}">
                      <a16:colId xmlns:a16="http://schemas.microsoft.com/office/drawing/2014/main" val="1370390130"/>
                    </a:ext>
                  </a:extLst>
                </a:gridCol>
                <a:gridCol w="1894114">
                  <a:extLst>
                    <a:ext uri="{9D8B030D-6E8A-4147-A177-3AD203B41FA5}">
                      <a16:colId xmlns:a16="http://schemas.microsoft.com/office/drawing/2014/main" val="67584207"/>
                    </a:ext>
                  </a:extLst>
                </a:gridCol>
                <a:gridCol w="1894114">
                  <a:extLst>
                    <a:ext uri="{9D8B030D-6E8A-4147-A177-3AD203B41FA5}">
                      <a16:colId xmlns:a16="http://schemas.microsoft.com/office/drawing/2014/main" val="3581930587"/>
                    </a:ext>
                  </a:extLst>
                </a:gridCol>
              </a:tblGrid>
              <a:tr h="394337">
                <a:tc>
                  <a:txBody>
                    <a:bodyPr/>
                    <a:lstStyle/>
                    <a:p>
                      <a:endParaRPr lang="en-US" sz="2400" dirty="0"/>
                    </a:p>
                  </a:txBody>
                  <a:tcPr marL="14881" marR="14881" marT="14881" marB="14881" anchor="ctr">
                    <a:lnL>
                      <a:noFill/>
                    </a:lnL>
                    <a:lnR w="9525" cap="flat" cmpd="sng" algn="ctr">
                      <a:solidFill>
                        <a:srgbClr val="FFFFFF"/>
                      </a:solidFill>
                      <a:prstDash val="solid"/>
                      <a:round/>
                      <a:headEnd type="none" w="med" len="med"/>
                      <a:tailEnd type="none" w="med" len="med"/>
                    </a:lnR>
                    <a:lnT>
                      <a:noFill/>
                    </a:lnT>
                    <a:lnB w="9525" cap="flat" cmpd="sng" algn="ctr">
                      <a:solidFill>
                        <a:srgbClr val="303710"/>
                      </a:solidFill>
                      <a:prstDash val="solid"/>
                      <a:round/>
                      <a:headEnd type="none" w="med" len="med"/>
                      <a:tailEnd type="none" w="med" len="med"/>
                    </a:lnB>
                    <a:solidFill>
                      <a:srgbClr val="AAC1D9"/>
                    </a:solidFill>
                  </a:tcPr>
                </a:tc>
                <a:tc>
                  <a:txBody>
                    <a:bodyPr/>
                    <a:lstStyle/>
                    <a:p>
                      <a:pPr algn="ctr" fontAlgn="ctr"/>
                      <a:r>
                        <a:rPr lang="en-US" sz="1800" b="1" dirty="0">
                          <a:effectLst/>
                          <a:latin typeface="inherit"/>
                        </a:rPr>
                        <a:t>Type 1</a:t>
                      </a:r>
                      <a:endParaRPr lang="en-US" sz="18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682F10"/>
                      </a:solidFill>
                      <a:prstDash val="solid"/>
                      <a:round/>
                      <a:headEnd type="none" w="med" len="med"/>
                      <a:tailEnd type="none" w="med" len="med"/>
                    </a:lnB>
                    <a:solidFill>
                      <a:srgbClr val="AAC1D9"/>
                    </a:solidFill>
                  </a:tcPr>
                </a:tc>
                <a:tc>
                  <a:txBody>
                    <a:bodyPr/>
                    <a:lstStyle/>
                    <a:p>
                      <a:pPr algn="ctr" fontAlgn="ctr"/>
                      <a:r>
                        <a:rPr lang="en-US" sz="1800" b="1" dirty="0">
                          <a:effectLst/>
                          <a:latin typeface="inherit"/>
                        </a:rPr>
                        <a:t>Type 2A</a:t>
                      </a:r>
                      <a:endParaRPr lang="en-US" sz="18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482E10"/>
                      </a:solidFill>
                      <a:prstDash val="solid"/>
                      <a:round/>
                      <a:headEnd type="none" w="med" len="med"/>
                      <a:tailEnd type="none" w="med" len="med"/>
                    </a:lnB>
                    <a:solidFill>
                      <a:srgbClr val="AAC1D9"/>
                    </a:solidFill>
                  </a:tcPr>
                </a:tc>
                <a:tc>
                  <a:txBody>
                    <a:bodyPr/>
                    <a:lstStyle/>
                    <a:p>
                      <a:pPr algn="ctr" fontAlgn="ctr"/>
                      <a:r>
                        <a:rPr lang="en-US" sz="1800" b="1" dirty="0">
                          <a:effectLst/>
                          <a:latin typeface="inherit"/>
                        </a:rPr>
                        <a:t>Type 2B</a:t>
                      </a:r>
                      <a:endParaRPr lang="en-US" sz="18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D84F10"/>
                      </a:solidFill>
                      <a:prstDash val="solid"/>
                      <a:round/>
                      <a:headEnd type="none" w="med" len="med"/>
                      <a:tailEnd type="none" w="med" len="med"/>
                    </a:lnB>
                    <a:solidFill>
                      <a:srgbClr val="AAC1D9"/>
                    </a:solidFill>
                  </a:tcPr>
                </a:tc>
                <a:tc>
                  <a:txBody>
                    <a:bodyPr/>
                    <a:lstStyle/>
                    <a:p>
                      <a:pPr algn="ctr" fontAlgn="ctr"/>
                      <a:r>
                        <a:rPr lang="en-US" sz="1800" b="1" dirty="0">
                          <a:effectLst/>
                          <a:latin typeface="inherit"/>
                        </a:rPr>
                        <a:t>Type 3</a:t>
                      </a:r>
                      <a:endParaRPr lang="en-US" sz="18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9525" cap="flat" cmpd="sng" algn="ctr">
                      <a:solidFill>
                        <a:srgbClr val="782E10"/>
                      </a:solidFill>
                      <a:prstDash val="solid"/>
                      <a:round/>
                      <a:headEnd type="none" w="med" len="med"/>
                      <a:tailEnd type="none" w="med" len="med"/>
                    </a:lnB>
                    <a:solidFill>
                      <a:srgbClr val="AAC1D9"/>
                    </a:solidFill>
                  </a:tcPr>
                </a:tc>
                <a:tc>
                  <a:txBody>
                    <a:bodyPr/>
                    <a:lstStyle/>
                    <a:p>
                      <a:pPr algn="ctr" fontAlgn="ctr"/>
                      <a:r>
                        <a:rPr lang="en-US" sz="1800" b="1" dirty="0">
                          <a:effectLst/>
                          <a:latin typeface="inherit"/>
                        </a:rPr>
                        <a:t>Type 4</a:t>
                      </a:r>
                      <a:endParaRPr lang="en-US" sz="18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tcPr>
                </a:tc>
                <a:extLst>
                  <a:ext uri="{0D108BD9-81ED-4DB2-BD59-A6C34878D82A}">
                    <a16:rowId xmlns:a16="http://schemas.microsoft.com/office/drawing/2014/main" val="1548008953"/>
                  </a:ext>
                </a:extLst>
              </a:tr>
              <a:tr h="850167">
                <a:tc>
                  <a:txBody>
                    <a:bodyPr/>
                    <a:lstStyle/>
                    <a:p>
                      <a:pPr algn="ctr" fontAlgn="ctr"/>
                      <a:r>
                        <a:rPr lang="en-US" sz="1800" b="1">
                          <a:effectLst/>
                          <a:latin typeface="inherit"/>
                        </a:rPr>
                        <a:t>Name</a:t>
                      </a:r>
                      <a:endParaRPr lang="en-US" sz="18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303710"/>
                      </a:solidFill>
                      <a:prstDash val="solid"/>
                      <a:round/>
                      <a:headEnd type="none" w="med" len="med"/>
                      <a:tailEnd type="none" w="med" len="med"/>
                    </a:lnT>
                    <a:lnB w="9525" cap="flat" cmpd="sng" algn="ctr">
                      <a:solidFill>
                        <a:srgbClr val="E84510"/>
                      </a:solidFill>
                      <a:prstDash val="solid"/>
                      <a:round/>
                      <a:headEnd type="none" w="med" len="med"/>
                      <a:tailEnd type="none" w="med" len="med"/>
                    </a:lnB>
                    <a:solidFill>
                      <a:srgbClr val="AAC1D9"/>
                    </a:solidFill>
                  </a:tcPr>
                </a:tc>
                <a:tc>
                  <a:txBody>
                    <a:bodyPr/>
                    <a:lstStyle/>
                    <a:p>
                      <a:pPr algn="ctr" fontAlgn="ctr"/>
                      <a:r>
                        <a:rPr lang="en-US" sz="1800">
                          <a:effectLst/>
                          <a:latin typeface="inherit"/>
                        </a:rPr>
                        <a:t>Classic HHC</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682F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D5E0EC"/>
                    </a:solidFill>
                  </a:tcPr>
                </a:tc>
                <a:tc>
                  <a:txBody>
                    <a:bodyPr/>
                    <a:lstStyle/>
                    <a:p>
                      <a:pPr algn="ctr" fontAlgn="ctr"/>
                      <a:r>
                        <a:rPr lang="en-US" sz="1800">
                          <a:effectLst/>
                          <a:latin typeface="inherit"/>
                        </a:rPr>
                        <a:t>Juvenile HHC</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2E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D5E0EC"/>
                    </a:solidFill>
                  </a:tcPr>
                </a:tc>
                <a:tc>
                  <a:txBody>
                    <a:bodyPr/>
                    <a:lstStyle/>
                    <a:p>
                      <a:pPr algn="ctr" fontAlgn="ctr"/>
                      <a:r>
                        <a:rPr lang="en-US" sz="1800" dirty="0">
                          <a:effectLst/>
                          <a:latin typeface="inherit"/>
                        </a:rPr>
                        <a:t>Juvenile HHC</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84F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D5E0EC"/>
                    </a:solidFill>
                  </a:tcPr>
                </a:tc>
                <a:tc>
                  <a:txBody>
                    <a:bodyPr/>
                    <a:lstStyle/>
                    <a:p>
                      <a:pPr algn="ctr" fontAlgn="ctr"/>
                      <a:r>
                        <a:rPr lang="en-US" sz="1800">
                          <a:effectLst/>
                          <a:latin typeface="inherit"/>
                        </a:rPr>
                        <a:t>TfR2-related HHC</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782E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D5E0EC"/>
                    </a:solidFill>
                  </a:tcPr>
                </a:tc>
                <a:tc>
                  <a:txBody>
                    <a:bodyPr/>
                    <a:lstStyle/>
                    <a:p>
                      <a:pPr algn="ctr" fontAlgn="ctr"/>
                      <a:r>
                        <a:rPr lang="en-US" sz="1800">
                          <a:effectLst/>
                          <a:latin typeface="inherit"/>
                        </a:rPr>
                        <a:t>Ferroportin-related iron overload</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B w="9525" cap="flat" cmpd="sng" algn="ctr">
                      <a:solidFill>
                        <a:srgbClr val="086210"/>
                      </a:solidFill>
                      <a:prstDash val="solid"/>
                      <a:round/>
                      <a:headEnd type="none" w="med" len="med"/>
                      <a:tailEnd type="none" w="med" len="med"/>
                    </a:lnB>
                    <a:solidFill>
                      <a:srgbClr val="D5E0EC"/>
                    </a:solidFill>
                  </a:tcPr>
                </a:tc>
                <a:extLst>
                  <a:ext uri="{0D108BD9-81ED-4DB2-BD59-A6C34878D82A}">
                    <a16:rowId xmlns:a16="http://schemas.microsoft.com/office/drawing/2014/main" val="600548359"/>
                  </a:ext>
                </a:extLst>
              </a:tr>
              <a:tr h="303171">
                <a:tc>
                  <a:txBody>
                    <a:bodyPr/>
                    <a:lstStyle/>
                    <a:p>
                      <a:pPr algn="ctr" fontAlgn="ctr"/>
                      <a:r>
                        <a:rPr lang="en-US" sz="1800" b="1">
                          <a:effectLst/>
                          <a:latin typeface="inherit"/>
                        </a:rPr>
                        <a:t>Gene</a:t>
                      </a:r>
                      <a:endParaRPr lang="en-US" sz="18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E84510"/>
                      </a:solidFill>
                      <a:prstDash val="solid"/>
                      <a:round/>
                      <a:headEnd type="none" w="med" len="med"/>
                      <a:tailEnd type="none" w="med" len="med"/>
                    </a:lnT>
                    <a:lnB w="9525" cap="flat" cmpd="sng" algn="ctr">
                      <a:solidFill>
                        <a:srgbClr val="086210"/>
                      </a:solidFill>
                      <a:prstDash val="solid"/>
                      <a:round/>
                      <a:headEnd type="none" w="med" len="med"/>
                      <a:tailEnd type="none" w="med" len="med"/>
                    </a:lnB>
                    <a:solidFill>
                      <a:srgbClr val="AAC1D9"/>
                    </a:solidFill>
                  </a:tcPr>
                </a:tc>
                <a:tc>
                  <a:txBody>
                    <a:bodyPr/>
                    <a:lstStyle/>
                    <a:p>
                      <a:pPr algn="ctr" fontAlgn="ctr"/>
                      <a:r>
                        <a:rPr lang="en-US" sz="1800" b="1" dirty="0">
                          <a:solidFill>
                            <a:srgbClr val="FF0000"/>
                          </a:solidFill>
                          <a:effectLst/>
                          <a:latin typeface="inherit"/>
                        </a:rPr>
                        <a:t>HFE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204110"/>
                      </a:solidFill>
                      <a:prstDash val="solid"/>
                      <a:round/>
                      <a:headEnd type="none" w="med" len="med"/>
                      <a:tailEnd type="none" w="med" len="med"/>
                    </a:lnB>
                    <a:solidFill>
                      <a:srgbClr val="DEE6EF"/>
                    </a:solidFill>
                  </a:tcPr>
                </a:tc>
                <a:tc>
                  <a:txBody>
                    <a:bodyPr/>
                    <a:lstStyle/>
                    <a:p>
                      <a:pPr algn="ctr" fontAlgn="ctr"/>
                      <a:r>
                        <a:rPr lang="en-US" sz="1800" b="1" dirty="0">
                          <a:solidFill>
                            <a:srgbClr val="FF0000"/>
                          </a:solidFill>
                          <a:effectLst/>
                          <a:latin typeface="inherit"/>
                        </a:rPr>
                        <a:t>HJV</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906110"/>
                      </a:solidFill>
                      <a:prstDash val="solid"/>
                      <a:round/>
                      <a:headEnd type="none" w="med" len="med"/>
                      <a:tailEnd type="none" w="med" len="med"/>
                    </a:lnB>
                    <a:solidFill>
                      <a:srgbClr val="DEE6EF"/>
                    </a:solidFill>
                  </a:tcPr>
                </a:tc>
                <a:tc>
                  <a:txBody>
                    <a:bodyPr/>
                    <a:lstStyle/>
                    <a:p>
                      <a:pPr algn="ctr" fontAlgn="ctr"/>
                      <a:r>
                        <a:rPr lang="en-US" sz="1800" b="1" dirty="0">
                          <a:solidFill>
                            <a:srgbClr val="FF0000"/>
                          </a:solidFill>
                          <a:effectLst/>
                          <a:latin typeface="inherit"/>
                        </a:rPr>
                        <a:t>HAMP</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204110"/>
                      </a:solidFill>
                      <a:prstDash val="solid"/>
                      <a:round/>
                      <a:headEnd type="none" w="med" len="med"/>
                      <a:tailEnd type="none" w="med" len="med"/>
                    </a:lnB>
                    <a:solidFill>
                      <a:srgbClr val="DEE6EF"/>
                    </a:solidFill>
                  </a:tcPr>
                </a:tc>
                <a:tc>
                  <a:txBody>
                    <a:bodyPr/>
                    <a:lstStyle/>
                    <a:p>
                      <a:pPr algn="ctr" fontAlgn="ctr"/>
                      <a:r>
                        <a:rPr lang="en-US" sz="1800" b="1" dirty="0">
                          <a:solidFill>
                            <a:srgbClr val="FF0000"/>
                          </a:solidFill>
                          <a:effectLst/>
                          <a:latin typeface="inherit"/>
                        </a:rPr>
                        <a:t>TfR2</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906110"/>
                      </a:solidFill>
                      <a:prstDash val="solid"/>
                      <a:round/>
                      <a:headEnd type="none" w="med" len="med"/>
                      <a:tailEnd type="none" w="med" len="med"/>
                    </a:lnB>
                    <a:solidFill>
                      <a:srgbClr val="DEE6EF"/>
                    </a:solidFill>
                  </a:tcPr>
                </a:tc>
                <a:tc>
                  <a:txBody>
                    <a:bodyPr/>
                    <a:lstStyle/>
                    <a:p>
                      <a:pPr algn="ctr" fontAlgn="ctr"/>
                      <a:r>
                        <a:rPr lang="en-US" sz="1800" b="1" dirty="0">
                          <a:solidFill>
                            <a:srgbClr val="FF0000"/>
                          </a:solidFill>
                          <a:effectLst/>
                          <a:latin typeface="inherit"/>
                        </a:rPr>
                        <a:t>SLC40A1</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204110"/>
                      </a:solidFill>
                      <a:prstDash val="solid"/>
                      <a:round/>
                      <a:headEnd type="none" w="med" len="med"/>
                      <a:tailEnd type="none" w="med" len="med"/>
                    </a:lnB>
                    <a:solidFill>
                      <a:srgbClr val="DEE6EF"/>
                    </a:solidFill>
                  </a:tcPr>
                </a:tc>
                <a:extLst>
                  <a:ext uri="{0D108BD9-81ED-4DB2-BD59-A6C34878D82A}">
                    <a16:rowId xmlns:a16="http://schemas.microsoft.com/office/drawing/2014/main" val="3374075842"/>
                  </a:ext>
                </a:extLst>
              </a:tr>
              <a:tr h="713742">
                <a:tc>
                  <a:txBody>
                    <a:bodyPr/>
                    <a:lstStyle/>
                    <a:p>
                      <a:pPr algn="ctr" fontAlgn="ctr"/>
                      <a:r>
                        <a:rPr lang="en-US" sz="1800" b="1">
                          <a:effectLst/>
                          <a:latin typeface="inherit"/>
                        </a:rPr>
                        <a:t>Protein Produced</a:t>
                      </a:r>
                      <a:endParaRPr lang="en-US" sz="18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086210"/>
                      </a:solidFill>
                      <a:prstDash val="solid"/>
                      <a:round/>
                      <a:headEnd type="none" w="med" len="med"/>
                      <a:tailEnd type="none" w="med" len="med"/>
                    </a:lnT>
                    <a:lnB w="9525" cap="flat" cmpd="sng" algn="ctr">
                      <a:solidFill>
                        <a:srgbClr val="204110"/>
                      </a:solidFill>
                      <a:prstDash val="solid"/>
                      <a:round/>
                      <a:headEnd type="none" w="med" len="med"/>
                      <a:tailEnd type="none" w="med" len="med"/>
                    </a:lnB>
                    <a:solidFill>
                      <a:srgbClr val="AAC1D9"/>
                    </a:solidFill>
                  </a:tcPr>
                </a:tc>
                <a:tc>
                  <a:txBody>
                    <a:bodyPr/>
                    <a:lstStyle/>
                    <a:p>
                      <a:pPr algn="ctr" fontAlgn="ctr"/>
                      <a:r>
                        <a:rPr lang="en-US" sz="1800">
                          <a:effectLst/>
                          <a:latin typeface="inherit"/>
                        </a:rPr>
                        <a:t>HFE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04110"/>
                      </a:solidFill>
                      <a:prstDash val="solid"/>
                      <a:round/>
                      <a:headEnd type="none" w="med" len="med"/>
                      <a:tailEnd type="none" w="med" len="med"/>
                    </a:lnT>
                    <a:lnB w="9525" cap="flat" cmpd="sng" algn="ctr">
                      <a:solidFill>
                        <a:srgbClr val="604010"/>
                      </a:solidFill>
                      <a:prstDash val="solid"/>
                      <a:round/>
                      <a:headEnd type="none" w="med" len="med"/>
                      <a:tailEnd type="none" w="med" len="med"/>
                    </a:lnB>
                    <a:solidFill>
                      <a:srgbClr val="D5E0EC"/>
                    </a:solidFill>
                  </a:tcPr>
                </a:tc>
                <a:tc>
                  <a:txBody>
                    <a:bodyPr/>
                    <a:lstStyle/>
                    <a:p>
                      <a:pPr algn="ctr" fontAlgn="ctr"/>
                      <a:r>
                        <a:rPr lang="en-US" sz="1800" dirty="0" err="1">
                          <a:effectLst/>
                          <a:latin typeface="inherit"/>
                        </a:rPr>
                        <a:t>Hemojuvelin</a:t>
                      </a:r>
                      <a:endParaRPr lang="en-US" sz="18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06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D5E0EC"/>
                    </a:solidFill>
                  </a:tcPr>
                </a:tc>
                <a:tc>
                  <a:txBody>
                    <a:bodyPr/>
                    <a:lstStyle/>
                    <a:p>
                      <a:pPr algn="ctr" fontAlgn="ctr"/>
                      <a:r>
                        <a:rPr lang="en-US" sz="1800" dirty="0" err="1">
                          <a:effectLst/>
                          <a:latin typeface="inherit"/>
                        </a:rPr>
                        <a:t>Hepcidin</a:t>
                      </a:r>
                      <a:endParaRPr lang="en-US" sz="1800" dirty="0">
                        <a:effectLst/>
                        <a:latin typeface="inherit"/>
                      </a:endParaRP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04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D5E0EC"/>
                    </a:solidFill>
                  </a:tcPr>
                </a:tc>
                <a:tc>
                  <a:txBody>
                    <a:bodyPr/>
                    <a:lstStyle/>
                    <a:p>
                      <a:pPr algn="ctr" fontAlgn="ctr"/>
                      <a:r>
                        <a:rPr lang="en-US" sz="1800" dirty="0">
                          <a:effectLst/>
                          <a:latin typeface="inherit"/>
                        </a:rPr>
                        <a:t>Transferrin receptor 2</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06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D5E0EC"/>
                    </a:solidFill>
                  </a:tcPr>
                </a:tc>
                <a:tc>
                  <a:txBody>
                    <a:bodyPr/>
                    <a:lstStyle/>
                    <a:p>
                      <a:pPr algn="ctr" fontAlgn="ctr"/>
                      <a:r>
                        <a:rPr lang="en-US" sz="1800" dirty="0" err="1">
                          <a:effectLst/>
                          <a:latin typeface="inherit"/>
                        </a:rPr>
                        <a:t>Ferroportin</a:t>
                      </a:r>
                      <a:r>
                        <a:rPr lang="en-US" sz="1800" dirty="0">
                          <a:effectLst/>
                          <a:latin typeface="inherit"/>
                        </a:rPr>
                        <a:t> (iron regulatory protein)</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04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D5E0EC"/>
                    </a:solidFill>
                  </a:tcPr>
                </a:tc>
                <a:extLst>
                  <a:ext uri="{0D108BD9-81ED-4DB2-BD59-A6C34878D82A}">
                    <a16:rowId xmlns:a16="http://schemas.microsoft.com/office/drawing/2014/main" val="2586412995"/>
                  </a:ext>
                </a:extLst>
              </a:tr>
              <a:tr h="576669">
                <a:tc>
                  <a:txBody>
                    <a:bodyPr/>
                    <a:lstStyle/>
                    <a:p>
                      <a:pPr algn="ctr" fontAlgn="ctr"/>
                      <a:r>
                        <a:rPr lang="en-US" sz="1800" b="1">
                          <a:effectLst/>
                          <a:latin typeface="inherit"/>
                        </a:rPr>
                        <a:t>Inheritance</a:t>
                      </a:r>
                      <a:endParaRPr lang="en-US" sz="18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204110"/>
                      </a:solidFill>
                      <a:prstDash val="solid"/>
                      <a:round/>
                      <a:headEnd type="none" w="med" len="med"/>
                      <a:tailEnd type="none" w="med" len="med"/>
                    </a:lnT>
                    <a:lnB w="9525" cap="flat" cmpd="sng" algn="ctr">
                      <a:solidFill>
                        <a:srgbClr val="485510"/>
                      </a:solidFill>
                      <a:prstDash val="solid"/>
                      <a:round/>
                      <a:headEnd type="none" w="med" len="med"/>
                      <a:tailEnd type="none" w="med" len="med"/>
                    </a:lnB>
                    <a:solidFill>
                      <a:srgbClr val="AAC1D9"/>
                    </a:solidFill>
                  </a:tcPr>
                </a:tc>
                <a:tc>
                  <a:txBody>
                    <a:bodyPr/>
                    <a:lstStyle/>
                    <a:p>
                      <a:pPr algn="ctr" fontAlgn="ctr"/>
                      <a:r>
                        <a:rPr lang="en-US" sz="1800" dirty="0">
                          <a:solidFill>
                            <a:srgbClr val="7030A0"/>
                          </a:solidFill>
                          <a:effectLst/>
                          <a:latin typeface="inherit"/>
                        </a:rPr>
                        <a:t>autosomal recessive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6040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tc>
                  <a:txBody>
                    <a:bodyPr/>
                    <a:lstStyle/>
                    <a:p>
                      <a:pPr algn="ctr" fontAlgn="ctr"/>
                      <a:r>
                        <a:rPr lang="en-US" sz="1800">
                          <a:solidFill>
                            <a:srgbClr val="7030A0"/>
                          </a:solidFill>
                          <a:effectLst/>
                          <a:latin typeface="inherit"/>
                        </a:rPr>
                        <a:t>autosomal recessive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tc>
                  <a:txBody>
                    <a:bodyPr/>
                    <a:lstStyle/>
                    <a:p>
                      <a:pPr algn="ctr" fontAlgn="ctr"/>
                      <a:r>
                        <a:rPr lang="en-US" sz="1800">
                          <a:solidFill>
                            <a:srgbClr val="7030A0"/>
                          </a:solidFill>
                          <a:effectLst/>
                          <a:latin typeface="inherit"/>
                        </a:rPr>
                        <a:t>autosomal recessive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tc>
                  <a:txBody>
                    <a:bodyPr/>
                    <a:lstStyle/>
                    <a:p>
                      <a:pPr algn="ctr" fontAlgn="ctr"/>
                      <a:r>
                        <a:rPr lang="en-US" sz="1800">
                          <a:solidFill>
                            <a:srgbClr val="7030A0"/>
                          </a:solidFill>
                          <a:effectLst/>
                          <a:latin typeface="inherit"/>
                        </a:rPr>
                        <a:t>autosomal recessive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tc>
                  <a:txBody>
                    <a:bodyPr/>
                    <a:lstStyle/>
                    <a:p>
                      <a:pPr algn="ctr" fontAlgn="ctr"/>
                      <a:r>
                        <a:rPr lang="en-US" sz="1800" dirty="0">
                          <a:solidFill>
                            <a:srgbClr val="7030A0"/>
                          </a:solidFill>
                          <a:effectLst/>
                          <a:latin typeface="inherit"/>
                        </a:rPr>
                        <a:t>autosomal dominant</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DEE6EF"/>
                    </a:solidFill>
                  </a:tcPr>
                </a:tc>
                <a:extLst>
                  <a:ext uri="{0D108BD9-81ED-4DB2-BD59-A6C34878D82A}">
                    <a16:rowId xmlns:a16="http://schemas.microsoft.com/office/drawing/2014/main" val="2350727347"/>
                  </a:ext>
                </a:extLst>
              </a:tr>
              <a:tr h="1670661">
                <a:tc>
                  <a:txBody>
                    <a:bodyPr/>
                    <a:lstStyle/>
                    <a:p>
                      <a:pPr algn="ctr" fontAlgn="ctr"/>
                      <a:r>
                        <a:rPr lang="en-US" sz="1800" b="1">
                          <a:effectLst/>
                          <a:latin typeface="inherit"/>
                        </a:rPr>
                        <a:t>Function</a:t>
                      </a:r>
                      <a:endParaRPr lang="en-US" sz="18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485510"/>
                      </a:solidFill>
                      <a:prstDash val="solid"/>
                      <a:round/>
                      <a:headEnd type="none" w="med" len="med"/>
                      <a:tailEnd type="none" w="med" len="med"/>
                    </a:lnT>
                    <a:lnB w="9525" cap="flat" cmpd="sng" algn="ctr">
                      <a:solidFill>
                        <a:srgbClr val="883310"/>
                      </a:solidFill>
                      <a:prstDash val="solid"/>
                      <a:round/>
                      <a:headEnd type="none" w="med" len="med"/>
                      <a:tailEnd type="none" w="med" len="med"/>
                    </a:lnB>
                    <a:solidFill>
                      <a:srgbClr val="AAC1D9"/>
                    </a:solidFill>
                  </a:tcPr>
                </a:tc>
                <a:tc>
                  <a:txBody>
                    <a:bodyPr/>
                    <a:lstStyle/>
                    <a:p>
                      <a:pPr algn="ctr" fontAlgn="ctr"/>
                      <a:r>
                        <a:rPr lang="en-US" sz="1800">
                          <a:effectLst/>
                          <a:latin typeface="inherit"/>
                        </a:rPr>
                        <a:t>interruption of transferrin-bound iron, possible modulation of hepcidin regulation</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tc>
                  <a:txBody>
                    <a:bodyPr/>
                    <a:lstStyle/>
                    <a:p>
                      <a:pPr algn="ctr" fontAlgn="ctr"/>
                      <a:r>
                        <a:rPr lang="en-US" sz="1800">
                          <a:effectLst/>
                          <a:latin typeface="inherit"/>
                        </a:rPr>
                        <a:t>unknown; possible hepcidin modulation</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tc>
                  <a:txBody>
                    <a:bodyPr/>
                    <a:lstStyle/>
                    <a:p>
                      <a:pPr algn="ctr" fontAlgn="ctr"/>
                      <a:r>
                        <a:rPr lang="en-US" sz="1800">
                          <a:effectLst/>
                          <a:latin typeface="inherit"/>
                        </a:rPr>
                        <a:t>regulation of iron release in intestinal and blood cells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tc>
                  <a:txBody>
                    <a:bodyPr/>
                    <a:lstStyle/>
                    <a:p>
                      <a:pPr algn="ctr" fontAlgn="ctr"/>
                      <a:r>
                        <a:rPr lang="en-US" sz="1800">
                          <a:effectLst/>
                          <a:latin typeface="inherit"/>
                        </a:rPr>
                        <a:t>possible interference of iron uptake by liver cells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tc>
                  <a:txBody>
                    <a:bodyPr/>
                    <a:lstStyle/>
                    <a:p>
                      <a:pPr algn="ctr" fontAlgn="ctr"/>
                      <a:r>
                        <a:rPr lang="en-US" sz="1800">
                          <a:effectLst/>
                          <a:latin typeface="inherit"/>
                        </a:rPr>
                        <a:t>possible interference of iron export from intestinal, liver and placental cells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D5E0EC"/>
                    </a:solidFill>
                  </a:tcPr>
                </a:tc>
                <a:extLst>
                  <a:ext uri="{0D108BD9-81ED-4DB2-BD59-A6C34878D82A}">
                    <a16:rowId xmlns:a16="http://schemas.microsoft.com/office/drawing/2014/main" val="3006401548"/>
                  </a:ext>
                </a:extLst>
              </a:tr>
              <a:tr h="303171">
                <a:tc>
                  <a:txBody>
                    <a:bodyPr/>
                    <a:lstStyle/>
                    <a:p>
                      <a:pPr algn="ctr" fontAlgn="ctr"/>
                      <a:r>
                        <a:rPr lang="en-US" sz="1800" b="1">
                          <a:effectLst/>
                          <a:latin typeface="inherit"/>
                        </a:rPr>
                        <a:t>Organ Damage</a:t>
                      </a:r>
                      <a:endParaRPr lang="en-US" sz="180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883310"/>
                      </a:solidFill>
                      <a:prstDash val="solid"/>
                      <a:round/>
                      <a:headEnd type="none" w="med" len="med"/>
                      <a:tailEnd type="none" w="med" len="med"/>
                    </a:lnT>
                    <a:lnB w="9525" cap="flat" cmpd="sng" algn="ctr">
                      <a:solidFill>
                        <a:srgbClr val="504A10"/>
                      </a:solidFill>
                      <a:prstDash val="solid"/>
                      <a:round/>
                      <a:headEnd type="none" w="med" len="med"/>
                      <a:tailEnd type="none" w="med" len="med"/>
                    </a:lnB>
                    <a:solidFill>
                      <a:srgbClr val="AAC1D9"/>
                    </a:solidFill>
                  </a:tcPr>
                </a:tc>
                <a:tc>
                  <a:txBody>
                    <a:bodyPr/>
                    <a:lstStyle/>
                    <a:p>
                      <a:pPr algn="ctr" fontAlgn="ctr"/>
                      <a:r>
                        <a:rPr lang="en-US" sz="1800">
                          <a:effectLst/>
                          <a:latin typeface="inherit"/>
                        </a:rPr>
                        <a:t>variable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D03910"/>
                      </a:solidFill>
                      <a:prstDash val="solid"/>
                      <a:round/>
                      <a:headEnd type="none" w="med" len="med"/>
                      <a:tailEnd type="none" w="med" len="med"/>
                    </a:lnB>
                    <a:solidFill>
                      <a:srgbClr val="DEE6EF"/>
                    </a:solidFill>
                  </a:tcPr>
                </a:tc>
                <a:tc>
                  <a:txBody>
                    <a:bodyPr/>
                    <a:lstStyle/>
                    <a:p>
                      <a:pPr algn="ctr" fontAlgn="ctr"/>
                      <a:r>
                        <a:rPr lang="en-US" sz="1800">
                          <a:effectLst/>
                          <a:latin typeface="inherit"/>
                        </a:rPr>
                        <a:t>high</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D03910"/>
                      </a:solidFill>
                      <a:prstDash val="solid"/>
                      <a:round/>
                      <a:headEnd type="none" w="med" len="med"/>
                      <a:tailEnd type="none" w="med" len="med"/>
                    </a:lnB>
                    <a:solidFill>
                      <a:srgbClr val="DEE6EF"/>
                    </a:solidFill>
                  </a:tcPr>
                </a:tc>
                <a:tc>
                  <a:txBody>
                    <a:bodyPr/>
                    <a:lstStyle/>
                    <a:p>
                      <a:pPr algn="ctr" fontAlgn="ctr"/>
                      <a:r>
                        <a:rPr lang="en-US" sz="1800">
                          <a:effectLst/>
                          <a:latin typeface="inherit"/>
                        </a:rPr>
                        <a:t>high</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984A10"/>
                      </a:solidFill>
                      <a:prstDash val="solid"/>
                      <a:round/>
                      <a:headEnd type="none" w="med" len="med"/>
                      <a:tailEnd type="none" w="med" len="med"/>
                    </a:lnB>
                    <a:solidFill>
                      <a:srgbClr val="DEE6EF"/>
                    </a:solidFill>
                  </a:tcPr>
                </a:tc>
                <a:tc>
                  <a:txBody>
                    <a:bodyPr/>
                    <a:lstStyle/>
                    <a:p>
                      <a:pPr algn="ctr" fontAlgn="ctr"/>
                      <a:r>
                        <a:rPr lang="en-US" sz="1800">
                          <a:effectLst/>
                          <a:latin typeface="inherit"/>
                        </a:rPr>
                        <a:t>variable</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D03910"/>
                      </a:solidFill>
                      <a:prstDash val="solid"/>
                      <a:round/>
                      <a:headEnd type="none" w="med" len="med"/>
                      <a:tailEnd type="none" w="med" len="med"/>
                    </a:lnB>
                    <a:solidFill>
                      <a:srgbClr val="DEE6EF"/>
                    </a:solidFill>
                  </a:tcPr>
                </a:tc>
                <a:tc>
                  <a:txBody>
                    <a:bodyPr/>
                    <a:lstStyle/>
                    <a:p>
                      <a:pPr algn="ctr" fontAlgn="ctr"/>
                      <a:r>
                        <a:rPr lang="en-US" sz="1800">
                          <a:effectLst/>
                          <a:latin typeface="inherit"/>
                        </a:rPr>
                        <a:t>low</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D03910"/>
                      </a:solidFill>
                      <a:prstDash val="solid"/>
                      <a:round/>
                      <a:headEnd type="none" w="med" len="med"/>
                      <a:tailEnd type="none" w="med" len="med"/>
                    </a:lnB>
                    <a:solidFill>
                      <a:srgbClr val="DEE6EF"/>
                    </a:solidFill>
                  </a:tcPr>
                </a:tc>
                <a:extLst>
                  <a:ext uri="{0D108BD9-81ED-4DB2-BD59-A6C34878D82A}">
                    <a16:rowId xmlns:a16="http://schemas.microsoft.com/office/drawing/2014/main" val="1485014617"/>
                  </a:ext>
                </a:extLst>
              </a:tr>
              <a:tr h="303171">
                <a:tc>
                  <a:txBody>
                    <a:bodyPr/>
                    <a:lstStyle/>
                    <a:p>
                      <a:pPr algn="ctr" fontAlgn="ctr"/>
                      <a:r>
                        <a:rPr lang="en-US" sz="1800" b="1" dirty="0">
                          <a:effectLst/>
                          <a:latin typeface="inherit"/>
                        </a:rPr>
                        <a:t>Age of Onset</a:t>
                      </a:r>
                      <a:endParaRPr lang="en-US" sz="1800" dirty="0">
                        <a:effectLst/>
                        <a:latin typeface="inherit"/>
                      </a:endParaRPr>
                    </a:p>
                  </a:txBody>
                  <a:tcPr marL="14881" marR="14881" marT="14881" marB="14881" anchor="ctr">
                    <a:lnL>
                      <a:noFill/>
                    </a:lnL>
                    <a:lnR w="9525" cap="flat" cmpd="sng" algn="ctr">
                      <a:solidFill>
                        <a:srgbClr val="FFFFFF"/>
                      </a:solidFill>
                      <a:prstDash val="solid"/>
                      <a:round/>
                      <a:headEnd type="none" w="med" len="med"/>
                      <a:tailEnd type="none" w="med" len="med"/>
                    </a:lnR>
                    <a:lnT w="9525" cap="flat" cmpd="sng" algn="ctr">
                      <a:solidFill>
                        <a:srgbClr val="504A10"/>
                      </a:solidFill>
                      <a:prstDash val="solid"/>
                      <a:round/>
                      <a:headEnd type="none" w="med" len="med"/>
                      <a:tailEnd type="none" w="med" len="med"/>
                    </a:lnT>
                    <a:lnB w="9525" cap="flat" cmpd="sng" algn="ctr">
                      <a:solidFill>
                        <a:srgbClr val="903A10"/>
                      </a:solidFill>
                      <a:prstDash val="solid"/>
                      <a:round/>
                      <a:headEnd type="none" w="med" len="med"/>
                      <a:tailEnd type="none" w="med" len="med"/>
                    </a:lnB>
                    <a:solidFill>
                      <a:srgbClr val="AAC1D9"/>
                    </a:solidFill>
                  </a:tcPr>
                </a:tc>
                <a:tc>
                  <a:txBody>
                    <a:bodyPr/>
                    <a:lstStyle/>
                    <a:p>
                      <a:pPr algn="ctr" fontAlgn="ctr"/>
                      <a:r>
                        <a:rPr lang="en-US" sz="1800">
                          <a:effectLst/>
                          <a:latin typeface="inherit"/>
                        </a:rPr>
                        <a:t>40s or 50s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039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tc>
                  <a:txBody>
                    <a:bodyPr/>
                    <a:lstStyle/>
                    <a:p>
                      <a:pPr algn="ctr" fontAlgn="ctr"/>
                      <a:r>
                        <a:rPr lang="en-US" sz="1800">
                          <a:effectLst/>
                          <a:latin typeface="inherit"/>
                        </a:rPr>
                        <a:t>20s or 30s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039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tc>
                  <a:txBody>
                    <a:bodyPr/>
                    <a:lstStyle/>
                    <a:p>
                      <a:pPr algn="ctr" fontAlgn="ctr"/>
                      <a:r>
                        <a:rPr lang="en-US" sz="1800" dirty="0">
                          <a:effectLst/>
                          <a:latin typeface="inherit"/>
                        </a:rPr>
                        <a:t>20s or 30s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984A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tc>
                  <a:txBody>
                    <a:bodyPr/>
                    <a:lstStyle/>
                    <a:p>
                      <a:pPr algn="ctr" fontAlgn="ctr"/>
                      <a:r>
                        <a:rPr lang="en-US" sz="1800" dirty="0">
                          <a:effectLst/>
                          <a:latin typeface="inherit"/>
                        </a:rPr>
                        <a:t>40s or 50s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039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tc>
                  <a:txBody>
                    <a:bodyPr/>
                    <a:lstStyle/>
                    <a:p>
                      <a:pPr algn="ctr" fontAlgn="ctr"/>
                      <a:r>
                        <a:rPr lang="en-US" sz="1800" dirty="0">
                          <a:effectLst/>
                          <a:latin typeface="inherit"/>
                        </a:rPr>
                        <a:t>40s or 50s</a:t>
                      </a:r>
                    </a:p>
                  </a:txBody>
                  <a:tcPr marL="14881" marR="14881" marT="14881" marB="1488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D03910"/>
                      </a:solidFill>
                      <a:prstDash val="solid"/>
                      <a:round/>
                      <a:headEnd type="none" w="med" len="med"/>
                      <a:tailEnd type="none" w="med" len="med"/>
                    </a:lnT>
                    <a:lnB w="9525" cap="flat" cmpd="sng" algn="ctr">
                      <a:solidFill>
                        <a:srgbClr val="284210"/>
                      </a:solidFill>
                      <a:prstDash val="solid"/>
                      <a:round/>
                      <a:headEnd type="none" w="med" len="med"/>
                      <a:tailEnd type="none" w="med" len="med"/>
                    </a:lnB>
                    <a:solidFill>
                      <a:srgbClr val="D5E0EC"/>
                    </a:solidFill>
                  </a:tcPr>
                </a:tc>
                <a:extLst>
                  <a:ext uri="{0D108BD9-81ED-4DB2-BD59-A6C34878D82A}">
                    <a16:rowId xmlns:a16="http://schemas.microsoft.com/office/drawing/2014/main" val="2859642622"/>
                  </a:ext>
                </a:extLst>
              </a:tr>
            </a:tbl>
          </a:graphicData>
        </a:graphic>
      </p:graphicFrame>
      <p:sp>
        <p:nvSpPr>
          <p:cNvPr id="3" name="Rectangle 2"/>
          <p:cNvSpPr/>
          <p:nvPr/>
        </p:nvSpPr>
        <p:spPr>
          <a:xfrm>
            <a:off x="135494" y="270589"/>
            <a:ext cx="7444667" cy="584775"/>
          </a:xfrm>
          <a:prstGeom prst="rect">
            <a:avLst/>
          </a:prstGeom>
        </p:spPr>
        <p:txBody>
          <a:bodyPr wrap="none">
            <a:spAutoFit/>
          </a:bodyPr>
          <a:lstStyle/>
          <a:p>
            <a:r>
              <a:rPr lang="en-US" sz="3200" b="1" dirty="0">
                <a:solidFill>
                  <a:schemeClr val="tx2"/>
                </a:solidFill>
                <a:latin typeface="Adobe Gothic Std B" panose="020B0800000000000000" pitchFamily="34" charset="-128"/>
                <a:ea typeface="Adobe Gothic Std B" panose="020B0800000000000000" pitchFamily="34" charset="-128"/>
                <a:cs typeface="+mj-cs"/>
              </a:rPr>
              <a:t>Genetic etiology of hemochromatosis</a:t>
            </a:r>
          </a:p>
        </p:txBody>
      </p:sp>
    </p:spTree>
    <p:extLst>
      <p:ext uri="{BB962C8B-B14F-4D97-AF65-F5344CB8AC3E}">
        <p14:creationId xmlns:p14="http://schemas.microsoft.com/office/powerpoint/2010/main" val="10733628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7561" y="1452943"/>
            <a:ext cx="5467639" cy="4417505"/>
          </a:xfrm>
          <a:prstGeom prst="rect">
            <a:avLst/>
          </a:prstGeom>
        </p:spPr>
      </p:pic>
      <p:sp>
        <p:nvSpPr>
          <p:cNvPr id="3" name="Rectangle 2"/>
          <p:cNvSpPr/>
          <p:nvPr/>
        </p:nvSpPr>
        <p:spPr>
          <a:xfrm>
            <a:off x="297561" y="299966"/>
            <a:ext cx="11707051" cy="584775"/>
          </a:xfrm>
          <a:prstGeom prst="rect">
            <a:avLst/>
          </a:prstGeom>
        </p:spPr>
        <p:txBody>
          <a:bodyPr wrap="none">
            <a:spAutoFit/>
          </a:bodyPr>
          <a:lstStyle/>
          <a:p>
            <a:r>
              <a:rPr lang="en-US" sz="3200" b="1" dirty="0">
                <a:solidFill>
                  <a:schemeClr val="tx2"/>
                </a:solidFill>
                <a:latin typeface="Adobe Gothic Std B" panose="020B0800000000000000" pitchFamily="34" charset="-128"/>
                <a:ea typeface="Adobe Gothic Std B" panose="020B0800000000000000" pitchFamily="34" charset="-128"/>
                <a:cs typeface="+mj-cs"/>
              </a:rPr>
              <a:t>Hereditary hemochromatosis </a:t>
            </a:r>
            <a:r>
              <a:rPr lang="en-US" sz="3200" b="1" dirty="0" smtClean="0">
                <a:solidFill>
                  <a:schemeClr val="tx2"/>
                </a:solidFill>
                <a:latin typeface="Adobe Gothic Std B" panose="020B0800000000000000" pitchFamily="34" charset="-128"/>
                <a:ea typeface="Adobe Gothic Std B" panose="020B0800000000000000" pitchFamily="34" charset="-128"/>
                <a:cs typeface="+mj-cs"/>
              </a:rPr>
              <a:t>: Recessive Genetic </a:t>
            </a:r>
            <a:r>
              <a:rPr lang="en-US" sz="3200" b="1" dirty="0">
                <a:solidFill>
                  <a:schemeClr val="tx2"/>
                </a:solidFill>
                <a:latin typeface="Adobe Gothic Std B" panose="020B0800000000000000" pitchFamily="34" charset="-128"/>
                <a:ea typeface="Adobe Gothic Std B" panose="020B0800000000000000" pitchFamily="34" charset="-128"/>
                <a:cs typeface="+mj-cs"/>
              </a:rPr>
              <a:t>Inheritance </a:t>
            </a:r>
          </a:p>
        </p:txBody>
      </p:sp>
      <p:sp>
        <p:nvSpPr>
          <p:cNvPr id="4" name="Rectangle 3"/>
          <p:cNvSpPr/>
          <p:nvPr/>
        </p:nvSpPr>
        <p:spPr>
          <a:xfrm>
            <a:off x="6428877" y="1269044"/>
            <a:ext cx="5281042" cy="1754326"/>
          </a:xfrm>
          <a:prstGeom prst="rect">
            <a:avLst/>
          </a:prstGeom>
        </p:spPr>
        <p:txBody>
          <a:bodyPr wrap="square">
            <a:spAutoFit/>
          </a:bodyPr>
          <a:lstStyle/>
          <a:p>
            <a:r>
              <a:rPr lang="en-US" b="1" dirty="0" smtClean="0"/>
              <a:t>HFE-hemochromatosis/HJV-hemochromatosis</a:t>
            </a:r>
            <a:endParaRPr lang="en-US" b="1" dirty="0"/>
          </a:p>
          <a:p>
            <a:endParaRPr lang="en-US" b="1" dirty="0" smtClean="0"/>
          </a:p>
          <a:p>
            <a:r>
              <a:rPr lang="en-US" b="1" dirty="0" smtClean="0"/>
              <a:t>If both parents are carriers of one C282Y mutation in HFE-hemochromatosis gene</a:t>
            </a:r>
          </a:p>
          <a:p>
            <a:endParaRPr lang="en-US" b="1" dirty="0" smtClean="0"/>
          </a:p>
          <a:p>
            <a:r>
              <a:rPr lang="en-US" b="1" dirty="0" smtClean="0">
                <a:solidFill>
                  <a:srgbClr val="7030A0"/>
                </a:solidFill>
              </a:rPr>
              <a:t>25% HH affected, 50% carrier and 25% normal</a:t>
            </a:r>
            <a:endParaRPr lang="en-US" b="1" dirty="0">
              <a:solidFill>
                <a:srgbClr val="7030A0"/>
              </a:solidFill>
            </a:endParaRPr>
          </a:p>
        </p:txBody>
      </p:sp>
      <p:sp>
        <p:nvSpPr>
          <p:cNvPr id="9" name="Down Arrow 8"/>
          <p:cNvSpPr/>
          <p:nvPr/>
        </p:nvSpPr>
        <p:spPr>
          <a:xfrm>
            <a:off x="6912864" y="3023370"/>
            <a:ext cx="905256" cy="201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28877" y="4093104"/>
            <a:ext cx="2961260" cy="369332"/>
          </a:xfrm>
          <a:prstGeom prst="rect">
            <a:avLst/>
          </a:prstGeom>
        </p:spPr>
        <p:txBody>
          <a:bodyPr wrap="none">
            <a:spAutoFit/>
          </a:bodyPr>
          <a:lstStyle/>
          <a:p>
            <a:r>
              <a:rPr lang="en-US" b="1" dirty="0" smtClean="0">
                <a:solidFill>
                  <a:srgbClr val="7030A0"/>
                </a:solidFill>
              </a:rPr>
              <a:t>50% HH affected, 50% carrier</a:t>
            </a:r>
            <a:endParaRPr lang="en-US" b="1" dirty="0">
              <a:solidFill>
                <a:srgbClr val="7030A0"/>
              </a:solidFill>
            </a:endParaRPr>
          </a:p>
        </p:txBody>
      </p:sp>
      <p:sp>
        <p:nvSpPr>
          <p:cNvPr id="11" name="Rectangle 10"/>
          <p:cNvSpPr/>
          <p:nvPr/>
        </p:nvSpPr>
        <p:spPr>
          <a:xfrm>
            <a:off x="6428877" y="4870868"/>
            <a:ext cx="6096000" cy="369332"/>
          </a:xfrm>
          <a:prstGeom prst="rect">
            <a:avLst/>
          </a:prstGeom>
        </p:spPr>
        <p:txBody>
          <a:bodyPr>
            <a:spAutoFit/>
          </a:bodyPr>
          <a:lstStyle/>
          <a:p>
            <a:r>
              <a:rPr lang="en-US" b="1" dirty="0" smtClean="0"/>
              <a:t>If both parents are affected (both of them have 2 C282Y) </a:t>
            </a:r>
          </a:p>
        </p:txBody>
      </p:sp>
      <p:sp>
        <p:nvSpPr>
          <p:cNvPr id="14" name="Rectangle 13"/>
          <p:cNvSpPr/>
          <p:nvPr/>
        </p:nvSpPr>
        <p:spPr>
          <a:xfrm>
            <a:off x="6480693" y="5445255"/>
            <a:ext cx="1885388" cy="369332"/>
          </a:xfrm>
          <a:prstGeom prst="rect">
            <a:avLst/>
          </a:prstGeom>
        </p:spPr>
        <p:txBody>
          <a:bodyPr wrap="none">
            <a:spAutoFit/>
          </a:bodyPr>
          <a:lstStyle/>
          <a:p>
            <a:r>
              <a:rPr lang="en-US" b="1" dirty="0" smtClean="0">
                <a:solidFill>
                  <a:srgbClr val="7030A0"/>
                </a:solidFill>
              </a:rPr>
              <a:t>100% HH affected</a:t>
            </a:r>
            <a:endParaRPr lang="en-US" b="1" dirty="0">
              <a:solidFill>
                <a:srgbClr val="7030A0"/>
              </a:solidFill>
            </a:endParaRPr>
          </a:p>
        </p:txBody>
      </p:sp>
      <p:sp>
        <p:nvSpPr>
          <p:cNvPr id="15" name="Rectangle 14"/>
          <p:cNvSpPr/>
          <p:nvPr/>
        </p:nvSpPr>
        <p:spPr>
          <a:xfrm>
            <a:off x="6428877" y="3446773"/>
            <a:ext cx="6096000" cy="646331"/>
          </a:xfrm>
          <a:prstGeom prst="rect">
            <a:avLst/>
          </a:prstGeom>
        </p:spPr>
        <p:txBody>
          <a:bodyPr>
            <a:spAutoFit/>
          </a:bodyPr>
          <a:lstStyle/>
          <a:p>
            <a:r>
              <a:rPr lang="en-US" b="1" dirty="0" smtClean="0"/>
              <a:t>If one of parents is affected and another one is C282Y mutation carrier.</a:t>
            </a:r>
          </a:p>
        </p:txBody>
      </p:sp>
      <p:sp>
        <p:nvSpPr>
          <p:cNvPr id="16" name="Down Arrow 15"/>
          <p:cNvSpPr/>
          <p:nvPr/>
        </p:nvSpPr>
        <p:spPr>
          <a:xfrm>
            <a:off x="7004251" y="4638851"/>
            <a:ext cx="905256" cy="201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09360" y="2624328"/>
            <a:ext cx="694891" cy="399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309360" y="4069244"/>
            <a:ext cx="694891" cy="399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400800" y="5461218"/>
            <a:ext cx="694891" cy="399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398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675" y="1457325"/>
            <a:ext cx="6990382" cy="4124325"/>
          </a:xfrm>
          <a:prstGeom prst="rect">
            <a:avLst/>
          </a:prstGeom>
        </p:spPr>
      </p:pic>
      <p:sp>
        <p:nvSpPr>
          <p:cNvPr id="7" name="Rectangle 6"/>
          <p:cNvSpPr/>
          <p:nvPr/>
        </p:nvSpPr>
        <p:spPr>
          <a:xfrm>
            <a:off x="333773" y="218957"/>
            <a:ext cx="8948283" cy="584775"/>
          </a:xfrm>
          <a:prstGeom prst="rect">
            <a:avLst/>
          </a:prstGeom>
        </p:spPr>
        <p:txBody>
          <a:bodyPr wrap="none">
            <a:spAutoFit/>
          </a:bodyPr>
          <a:lstStyle/>
          <a:p>
            <a:r>
              <a:rPr lang="en-US" sz="3200" b="1" dirty="0" smtClean="0">
                <a:solidFill>
                  <a:schemeClr val="tx2"/>
                </a:solidFill>
                <a:latin typeface="Adobe Gothic Std B" panose="020B0800000000000000" pitchFamily="34" charset="-128"/>
                <a:ea typeface="Adobe Gothic Std B" panose="020B0800000000000000" pitchFamily="34" charset="-128"/>
                <a:cs typeface="+mj-cs"/>
              </a:rPr>
              <a:t>HFE-Hemochromatosis and </a:t>
            </a:r>
            <a:r>
              <a:rPr lang="en-US" sz="3200" b="1" dirty="0">
                <a:solidFill>
                  <a:schemeClr val="tx2"/>
                </a:solidFill>
                <a:latin typeface="Adobe Gothic Std B" panose="020B0800000000000000" pitchFamily="34" charset="-128"/>
                <a:ea typeface="Adobe Gothic Std B" panose="020B0800000000000000" pitchFamily="34" charset="-128"/>
                <a:cs typeface="+mj-cs"/>
              </a:rPr>
              <a:t>Human migrations</a:t>
            </a:r>
          </a:p>
        </p:txBody>
      </p:sp>
      <p:sp>
        <p:nvSpPr>
          <p:cNvPr id="8" name="Rectangle 7"/>
          <p:cNvSpPr/>
          <p:nvPr/>
        </p:nvSpPr>
        <p:spPr>
          <a:xfrm>
            <a:off x="7546621" y="1413569"/>
            <a:ext cx="4031873" cy="2031325"/>
          </a:xfrm>
          <a:prstGeom prst="rect">
            <a:avLst/>
          </a:prstGeom>
        </p:spPr>
        <p:txBody>
          <a:bodyPr wrap="none">
            <a:spAutoFit/>
          </a:bodyPr>
          <a:lstStyle/>
          <a:p>
            <a:r>
              <a:rPr lang="en-US" dirty="0">
                <a:solidFill>
                  <a:srgbClr val="343536"/>
                </a:solidFill>
                <a:latin typeface="Source Sans Pro"/>
              </a:rPr>
              <a:t>HFE </a:t>
            </a:r>
            <a:r>
              <a:rPr lang="en-US" dirty="0" smtClean="0">
                <a:solidFill>
                  <a:srgbClr val="343536"/>
                </a:solidFill>
                <a:latin typeface="Source Sans Pro"/>
              </a:rPr>
              <a:t>C282Y, ~6000 years ago</a:t>
            </a:r>
            <a:endParaRPr lang="en-US" dirty="0">
              <a:solidFill>
                <a:srgbClr val="343536"/>
              </a:solidFill>
              <a:latin typeface="Source Sans Pro"/>
            </a:endParaRPr>
          </a:p>
          <a:p>
            <a:endParaRPr lang="en-US" dirty="0">
              <a:solidFill>
                <a:srgbClr val="343536"/>
              </a:solidFill>
              <a:latin typeface="Source Sans Pro"/>
            </a:endParaRPr>
          </a:p>
          <a:p>
            <a:r>
              <a:rPr lang="en-US" dirty="0">
                <a:solidFill>
                  <a:srgbClr val="343536"/>
                </a:solidFill>
                <a:latin typeface="Source Sans Pro"/>
              </a:rPr>
              <a:t>85–90%: Northern European </a:t>
            </a:r>
            <a:r>
              <a:rPr lang="en-US" dirty="0" smtClean="0">
                <a:solidFill>
                  <a:srgbClr val="343536"/>
                </a:solidFill>
                <a:latin typeface="Source Sans Pro"/>
              </a:rPr>
              <a:t>Descent</a:t>
            </a:r>
          </a:p>
          <a:p>
            <a:endParaRPr lang="en-US" dirty="0">
              <a:solidFill>
                <a:srgbClr val="343536"/>
              </a:solidFill>
              <a:latin typeface="Source Sans Pro"/>
            </a:endParaRPr>
          </a:p>
          <a:p>
            <a:r>
              <a:rPr lang="en-US" dirty="0">
                <a:solidFill>
                  <a:srgbClr val="343536"/>
                </a:solidFill>
                <a:latin typeface="Source Sans Pro"/>
              </a:rPr>
              <a:t>60%: Mediterranean </a:t>
            </a:r>
            <a:r>
              <a:rPr lang="en-US" dirty="0" smtClean="0">
                <a:solidFill>
                  <a:srgbClr val="343536"/>
                </a:solidFill>
                <a:latin typeface="Source Sans Pro"/>
              </a:rPr>
              <a:t>populations</a:t>
            </a:r>
          </a:p>
          <a:p>
            <a:endParaRPr lang="en-US" dirty="0">
              <a:solidFill>
                <a:srgbClr val="343536"/>
              </a:solidFill>
              <a:latin typeface="Source Sans Pro"/>
            </a:endParaRPr>
          </a:p>
          <a:p>
            <a:r>
              <a:rPr lang="en-US" b="1" dirty="0">
                <a:solidFill>
                  <a:srgbClr val="343536"/>
                </a:solidFill>
                <a:latin typeface="Source Sans Pro"/>
              </a:rPr>
              <a:t>0% in Asian population </a:t>
            </a:r>
          </a:p>
        </p:txBody>
      </p:sp>
      <p:sp>
        <p:nvSpPr>
          <p:cNvPr id="9" name="Rectangle 8"/>
          <p:cNvSpPr/>
          <p:nvPr/>
        </p:nvSpPr>
        <p:spPr>
          <a:xfrm>
            <a:off x="7459278" y="4781550"/>
            <a:ext cx="4562475" cy="1169551"/>
          </a:xfrm>
          <a:prstGeom prst="rect">
            <a:avLst/>
          </a:prstGeom>
        </p:spPr>
        <p:txBody>
          <a:bodyPr wrap="square">
            <a:spAutoFit/>
          </a:bodyPr>
          <a:lstStyle/>
          <a:p>
            <a:r>
              <a:rPr lang="en-US" sz="1400" b="0" i="0" dirty="0" smtClean="0">
                <a:solidFill>
                  <a:srgbClr val="000000"/>
                </a:solidFill>
                <a:effectLst/>
                <a:latin typeface="Times New Roman" panose="02020603050405020304" pitchFamily="18" charset="0"/>
              </a:rPr>
              <a:t>The C282Y allele is the major cause of hemochromatosis as a result of excessive iron absorption. The mutation arose in continental Europe </a:t>
            </a:r>
            <a:r>
              <a:rPr lang="en-US" sz="1400" b="1" i="0" dirty="0" smtClean="0">
                <a:solidFill>
                  <a:srgbClr val="7030A0"/>
                </a:solidFill>
                <a:effectLst/>
                <a:latin typeface="Times New Roman" panose="02020603050405020304" pitchFamily="18" charset="0"/>
              </a:rPr>
              <a:t>no earlier than 6,000 years ago</a:t>
            </a:r>
            <a:r>
              <a:rPr lang="en-US" sz="1400" b="0" i="0" dirty="0" smtClean="0">
                <a:solidFill>
                  <a:srgbClr val="000000"/>
                </a:solidFill>
                <a:effectLst/>
                <a:latin typeface="Times New Roman" panose="02020603050405020304" pitchFamily="18" charset="0"/>
              </a:rPr>
              <a:t>, coinciding with the arrival of the Neolithic agricultural revolution. </a:t>
            </a:r>
            <a:endParaRPr lang="en-US" sz="1400" dirty="0"/>
          </a:p>
        </p:txBody>
      </p:sp>
      <p:sp>
        <p:nvSpPr>
          <p:cNvPr id="10" name="Rectangle 9"/>
          <p:cNvSpPr/>
          <p:nvPr/>
        </p:nvSpPr>
        <p:spPr>
          <a:xfrm>
            <a:off x="295675" y="1075551"/>
            <a:ext cx="3300968" cy="369332"/>
          </a:xfrm>
          <a:prstGeom prst="rect">
            <a:avLst/>
          </a:prstGeom>
        </p:spPr>
        <p:txBody>
          <a:bodyPr wrap="none">
            <a:spAutoFit/>
          </a:bodyPr>
          <a:lstStyle/>
          <a:p>
            <a:r>
              <a:rPr lang="en-US" dirty="0">
                <a:solidFill>
                  <a:srgbClr val="000000"/>
                </a:solidFill>
                <a:latin typeface="Times New Roman" panose="02020603050405020304" pitchFamily="18" charset="0"/>
              </a:rPr>
              <a:t>Neolithic </a:t>
            </a:r>
            <a:r>
              <a:rPr lang="en-US" dirty="0" smtClean="0">
                <a:solidFill>
                  <a:srgbClr val="000000"/>
                </a:solidFill>
                <a:latin typeface="Times New Roman" panose="02020603050405020304" pitchFamily="18" charset="0"/>
              </a:rPr>
              <a:t>Agricultural Revolution</a:t>
            </a:r>
            <a:endParaRPr lang="en-US" dirty="0"/>
          </a:p>
        </p:txBody>
      </p:sp>
      <p:sp>
        <p:nvSpPr>
          <p:cNvPr id="11" name="TextBox 10"/>
          <p:cNvSpPr txBox="1"/>
          <p:nvPr/>
        </p:nvSpPr>
        <p:spPr>
          <a:xfrm>
            <a:off x="571500" y="1482209"/>
            <a:ext cx="1460656" cy="369332"/>
          </a:xfrm>
          <a:prstGeom prst="rect">
            <a:avLst/>
          </a:prstGeom>
          <a:noFill/>
        </p:spPr>
        <p:txBody>
          <a:bodyPr wrap="none" rtlCol="0">
            <a:spAutoFit/>
          </a:bodyPr>
          <a:lstStyle/>
          <a:p>
            <a:r>
              <a:rPr lang="en-US" dirty="0" smtClean="0">
                <a:solidFill>
                  <a:srgbClr val="7030A0"/>
                </a:solidFill>
              </a:rPr>
              <a:t>C282Y  ~6000</a:t>
            </a:r>
            <a:endParaRPr lang="en-US" dirty="0">
              <a:solidFill>
                <a:srgbClr val="7030A0"/>
              </a:solidFill>
            </a:endParaRPr>
          </a:p>
        </p:txBody>
      </p:sp>
      <p:cxnSp>
        <p:nvCxnSpPr>
          <p:cNvPr id="13" name="Straight Arrow Connector 12"/>
          <p:cNvCxnSpPr/>
          <p:nvPr/>
        </p:nvCxnSpPr>
        <p:spPr>
          <a:xfrm flipH="1">
            <a:off x="847725" y="1851541"/>
            <a:ext cx="180975" cy="501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28700" y="2219325"/>
            <a:ext cx="5026727" cy="20990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33773" y="5778515"/>
            <a:ext cx="6714557" cy="738664"/>
          </a:xfrm>
          <a:prstGeom prst="rect">
            <a:avLst/>
          </a:prstGeom>
        </p:spPr>
        <p:txBody>
          <a:bodyPr wrap="square">
            <a:spAutoFit/>
          </a:bodyPr>
          <a:lstStyle/>
          <a:p>
            <a:r>
              <a:rPr lang="en-US" sz="1400" dirty="0" err="1">
                <a:latin typeface="Times New Roman" panose="02020603050405020304" pitchFamily="18" charset="0"/>
                <a:ea typeface="Times New Roman" panose="02020603050405020304" pitchFamily="18" charset="0"/>
              </a:rPr>
              <a:t>Tsui</a:t>
            </a:r>
            <a:r>
              <a:rPr lang="en-US" sz="1400" dirty="0">
                <a:latin typeface="Times New Roman" panose="02020603050405020304" pitchFamily="18" charset="0"/>
                <a:ea typeface="Times New Roman" panose="02020603050405020304" pitchFamily="18" charset="0"/>
              </a:rPr>
              <a:t> </a:t>
            </a:r>
            <a:r>
              <a:rPr lang="en-US" sz="1400" dirty="0" smtClean="0">
                <a:latin typeface="Times New Roman" panose="02020603050405020304" pitchFamily="18" charset="0"/>
                <a:ea typeface="Times New Roman" panose="02020603050405020304" pitchFamily="18" charset="0"/>
              </a:rPr>
              <a:t>WM, </a:t>
            </a:r>
            <a:r>
              <a:rPr lang="en-US" sz="1400" dirty="0">
                <a:latin typeface="Times New Roman" panose="02020603050405020304" pitchFamily="18" charset="0"/>
                <a:ea typeface="Times New Roman" panose="02020603050405020304" pitchFamily="18" charset="0"/>
              </a:rPr>
              <a:t>et al. </a:t>
            </a:r>
            <a:r>
              <a:rPr lang="en-US" sz="1400" b="1" dirty="0">
                <a:solidFill>
                  <a:srgbClr val="7030A0"/>
                </a:solidFill>
                <a:latin typeface="Times New Roman" panose="02020603050405020304" pitchFamily="18" charset="0"/>
                <a:ea typeface="Times New Roman" panose="02020603050405020304" pitchFamily="18" charset="0"/>
              </a:rPr>
              <a:t>The C282Y mutation of the HFE gene is not found in Chinese </a:t>
            </a:r>
            <a:r>
              <a:rPr lang="en-US" sz="1400" b="1" dirty="0" err="1">
                <a:solidFill>
                  <a:srgbClr val="7030A0"/>
                </a:solidFill>
                <a:latin typeface="Times New Roman" panose="02020603050405020304" pitchFamily="18" charset="0"/>
                <a:ea typeface="Times New Roman" panose="02020603050405020304" pitchFamily="18" charset="0"/>
              </a:rPr>
              <a:t>haemochromatotic</a:t>
            </a:r>
            <a:r>
              <a:rPr lang="en-US" sz="1400" b="1" dirty="0">
                <a:solidFill>
                  <a:srgbClr val="7030A0"/>
                </a:solidFill>
                <a:latin typeface="Times New Roman" panose="02020603050405020304" pitchFamily="18" charset="0"/>
                <a:ea typeface="Times New Roman" panose="02020603050405020304" pitchFamily="18" charset="0"/>
              </a:rPr>
              <a:t> patients</a:t>
            </a:r>
            <a:r>
              <a:rPr lang="en-US" sz="1400" dirty="0">
                <a:latin typeface="Times New Roman" panose="02020603050405020304" pitchFamily="18" charset="0"/>
                <a:ea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rPr>
              <a:t>multicentre</a:t>
            </a:r>
            <a:r>
              <a:rPr lang="en-US" sz="1400" dirty="0">
                <a:latin typeface="Times New Roman" panose="02020603050405020304" pitchFamily="18" charset="0"/>
                <a:ea typeface="Times New Roman" panose="02020603050405020304" pitchFamily="18" charset="0"/>
              </a:rPr>
              <a:t> retrospective study. Hong Kong Med J 2000;6:153-158.</a:t>
            </a:r>
          </a:p>
        </p:txBody>
      </p:sp>
    </p:spTree>
    <p:extLst>
      <p:ext uri="{BB962C8B-B14F-4D97-AF65-F5344CB8AC3E}">
        <p14:creationId xmlns:p14="http://schemas.microsoft.com/office/powerpoint/2010/main" val="1868699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8960</TotalTime>
  <Words>3100</Words>
  <Application>Microsoft Office PowerPoint</Application>
  <PresentationFormat>宽屏</PresentationFormat>
  <Paragraphs>426</Paragraphs>
  <Slides>38</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38</vt:i4>
      </vt:variant>
    </vt:vector>
  </HeadingPairs>
  <TitlesOfParts>
    <vt:vector size="54" baseType="lpstr">
      <vt:lpstr>Adobe Gothic Std B</vt:lpstr>
      <vt:lpstr>Aharoni</vt:lpstr>
      <vt:lpstr>Helvetica W01 Roman</vt:lpstr>
      <vt:lpstr>inherit</vt:lpstr>
      <vt:lpstr>ITC Officina Sans</vt:lpstr>
      <vt:lpstr>Lora</vt:lpstr>
      <vt:lpstr>proxima_nova_rgregular</vt:lpstr>
      <vt:lpstr>Source Sans Pro</vt:lpstr>
      <vt:lpstr>等线</vt:lpstr>
      <vt:lpstr>等线 Light</vt:lpstr>
      <vt:lpstr>Arial</vt:lpstr>
      <vt:lpstr>Calibri</vt:lpstr>
      <vt:lpstr>Calibri Light</vt:lpstr>
      <vt:lpstr>Cambria Math</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Exome-wide, Gene-based Recessive Diplotype Scan  </vt:lpstr>
      <vt:lpstr>Recessive Diplotype Scan</vt:lpstr>
      <vt:lpstr>2-locus Power Calculations</vt:lpstr>
      <vt:lpstr>Higher Power of Recessive Diplotype Scan benefits PMRP</vt:lpstr>
      <vt:lpstr>Mapping Hemochromatosis Genes using a Novel Recessive Diplotype approach in PMRP</vt:lpstr>
      <vt:lpstr>PowerPoint 演示文稿</vt:lpstr>
      <vt:lpstr>Quantile-Quantile Plot</vt:lpstr>
      <vt:lpstr>PowerPoint 演示文稿</vt:lpstr>
      <vt:lpstr>FGF6: molecular evolution and biological function</vt:lpstr>
      <vt:lpstr>Dose-Dependent FGF-6 Impact on Intracellular Iron</vt:lpstr>
      <vt:lpstr>FGF-6 and FGF6 Transcriptional Regulation of Hepcidin (HAMP) in Hepatocytes</vt:lpstr>
      <vt:lpstr>Evaluation of Three FGF6 Nonsynonymous Putative Functional Variants</vt:lpstr>
      <vt:lpstr>Variants Show Attenuation of Hepcidin Transcription Compared to Wildtype</vt:lpstr>
      <vt:lpstr>Variants Show increased Intracellular Iron Compared to Wildtype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Acknowledgements</vt:lpstr>
      <vt:lpstr>PowerPoint 演示文稿</vt:lpstr>
      <vt:lpstr>PowerPoint 演示文稿</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佛系老男人</cp:lastModifiedBy>
  <cp:revision>301</cp:revision>
  <dcterms:created xsi:type="dcterms:W3CDTF">2019-03-12T16:40:29Z</dcterms:created>
  <dcterms:modified xsi:type="dcterms:W3CDTF">2019-04-11T04:05:36Z</dcterms:modified>
</cp:coreProperties>
</file>